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notesSlides/notesSlide6.xml" ContentType="application/vnd.openxmlformats-officedocument.presentationml.notesSlide+xml"/>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Shape 114"/>
          <p:cNvSpPr/>
          <p:nvPr>
            <p:ph type="sldImg"/>
          </p:nvPr>
        </p:nvSpPr>
        <p:spPr>
          <a:prstGeom prst="rect">
            <a:avLst/>
          </a:prstGeom>
        </p:spPr>
        <p:txBody>
          <a:bodyPr/>
          <a:lstStyle/>
          <a:p>
            <a:pPr/>
          </a:p>
        </p:txBody>
      </p:sp>
      <p:sp>
        <p:nvSpPr>
          <p:cNvPr id="115" name="Shape 115"/>
          <p:cNvSpPr/>
          <p:nvPr>
            <p:ph type="body" sz="quarter" idx="1"/>
          </p:nvPr>
        </p:nvSpPr>
        <p:spPr>
          <a:prstGeom prst="rect">
            <a:avLst/>
          </a:prstGeom>
        </p:spPr>
        <p:txBody>
          <a:bodyPr/>
          <a:lstStyle/>
          <a:p>
            <a:pPr>
              <a:defRPr sz="1100"/>
            </a:pPr>
            <a:r>
              <a:t>Planet IX is created to become a revolutionary product and the real turning point for mainstream adoption of NFT based games. One of the biggest strengths of the products its the work we are doing with the the Plant a Tree organizations and some other green impact initiates that I will g through during this presentations. Planet IX is all about spreading knowledge about how humanity can fund and organize its self around making the world a better place through investing in better solutions for the planet. The organizations we met so far have a deep expertise within their own field of green impact investing and we believe our players will contribute to a lot of tangible effects due to the fact we have a lot of reach within Crowd1 network. </a:t>
            </a:r>
          </a:p>
          <a:p>
            <a:pPr>
              <a:defRPr sz="1100"/>
            </a:pPr>
          </a:p>
          <a:p>
            <a:pPr>
              <a:defRPr sz="1100"/>
            </a:pPr>
          </a:p>
          <a:p>
            <a:pPr>
              <a:defRPr sz="1100"/>
            </a:pPr>
            <a:r>
              <a:t>Planet IX is all about spreading knowledge about how humanity can fund and organize its self around making the world a better place through investing in better solutions for the planet. Some of the organizations we met so far have a deep expertise within their own field of green impact investing and we believe our players will contribute to a lot of tangible effects due to the fact we have a lot of reach within Crowd1 network.</a:t>
            </a:r>
          </a:p>
          <a:p>
            <a:pPr>
              <a:defRPr sz="1100"/>
            </a:pPr>
          </a:p>
          <a:p>
            <a:pPr>
              <a:defRPr sz="1100"/>
            </a:pPr>
          </a:p>
          <a:p>
            <a:pPr>
              <a:defRPr sz="1100"/>
            </a:pPr>
            <a:r>
              <a:t>These partnerships have made it possible for us to build something that bridges investing in real assets, such as land with forestry management, solar - and wind power parks to later on give back earnings made by these investments to the users in a monetary digital form.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p>
            <a:pPr>
              <a:defRPr sz="1100"/>
            </a:pPr>
            <a:r>
              <a:t>Planet IX is created to become a revolutionary product and the real turning point for mainstream adoption of NFT based games. One of the biggest strengths of the products its the work we are doing with the the Plant a Tree organizations and some other green impact initiates that I will g through during this presentations. Planet IX is all about spreading knowledge about how humanity can fund and organize its self around making the world a better place through investing in better solutions for the planet. The organizations we met so far have a deep expertise within their own field of green impact investing and we believe our players will contribute to a lot of tangible effects due to the fact we have a lot of reach within Crowd1 network. </a:t>
            </a:r>
          </a:p>
          <a:p>
            <a:pPr>
              <a:defRPr sz="1100"/>
            </a:pPr>
          </a:p>
          <a:p>
            <a:pPr>
              <a:defRPr sz="1100"/>
            </a:pPr>
          </a:p>
          <a:p>
            <a:pPr>
              <a:defRPr sz="1100"/>
            </a:pPr>
            <a:r>
              <a:t>Planet IX is all about spreading knowledge about how humanity can fund and organize its self around making the world a better place through investing in better solutions for the planet. Some of the organizations we met so far have a deep expertise within their own field of green impact investing and we believe our players will contribute to a lot of tangible effects due to the fact we have a lot of reach within Crowd1 network.</a:t>
            </a:r>
          </a:p>
          <a:p>
            <a:pPr>
              <a:defRPr sz="1100"/>
            </a:pPr>
          </a:p>
          <a:p>
            <a:pPr>
              <a:defRPr sz="1100"/>
            </a:pPr>
          </a:p>
          <a:p>
            <a:pPr>
              <a:defRPr sz="1100"/>
            </a:pPr>
            <a:r>
              <a:t>These partnerships have made it possible for us to build something that bridges investing in real assets, such as land with forestry management, solar - and wind power parks to later on give back earnings made by these investments to the users in a monetary digital form.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defRPr sz="1100"/>
            </a:pPr>
            <a:r>
              <a:t>Planet IX is created to become a revolutionary product and the real turning point for mainstream adoption of NFT based games. One of the biggest strengths of the products its the work we are doing with the the Plant a Tree organizations and some other green impact initiates that I will g through during this presentations. Planet IX is all about spreading knowledge about how humanity can fund and organize its self around making the world a better place through investing in better solutions for the planet. The organizations we met so far have a deep expertise within their own field of green impact investing and we believe our players will contribute to a lot of tangible effects due to the fact we have a lot of reach within Crowd1 network. </a:t>
            </a:r>
          </a:p>
          <a:p>
            <a:pPr>
              <a:defRPr sz="1100"/>
            </a:pPr>
          </a:p>
          <a:p>
            <a:pPr>
              <a:defRPr sz="1100"/>
            </a:pPr>
          </a:p>
          <a:p>
            <a:pPr>
              <a:defRPr sz="1100"/>
            </a:pPr>
            <a:r>
              <a:t>Planet IX is all about spreading knowledge about how humanity can fund and organize its self around making the world a better place through investing in better solutions for the planet. Some of the organizations we met so far have a deep expertise within their own field of green impact investing and we believe our players will contribute to a lot of tangible effects due to the fact we have a lot of reach within Crowd1 network.</a:t>
            </a:r>
          </a:p>
          <a:p>
            <a:pPr>
              <a:defRPr sz="1100"/>
            </a:pPr>
          </a:p>
          <a:p>
            <a:pPr>
              <a:defRPr sz="1100"/>
            </a:pPr>
          </a:p>
          <a:p>
            <a:pPr>
              <a:defRPr sz="1100"/>
            </a:pPr>
            <a:r>
              <a:t>These partnerships have made it possible for us to build something that bridges investing in real assets, such as land with forestry management, solar - and wind power parks to later on give back earnings made by these investments to the users in a monetary digital form.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defRPr sz="1100"/>
            </a:pPr>
            <a:r>
              <a:t>Planet IX is created to become a revolutionary product and the real turning point for mainstream adoption of NFT based games. One of the biggest strengths of the products its the work we are doing with the the Plant a Tree organizations and some other green impact initiates that I will g through during this presentations. Planet IX is all about spreading knowledge about how humanity can fund and organize its self around making the world a better place through investing in better solutions for the planet. The organizations we met so far have a deep expertise within their own field of green impact investing and we believe our players will contribute to a lot of tangible effects due to the fact we have a lot of reach within Crowd1 network. </a:t>
            </a:r>
          </a:p>
          <a:p>
            <a:pPr>
              <a:defRPr sz="1100"/>
            </a:pPr>
          </a:p>
          <a:p>
            <a:pPr>
              <a:defRPr sz="1100"/>
            </a:pPr>
          </a:p>
          <a:p>
            <a:pPr>
              <a:defRPr sz="1100"/>
            </a:pPr>
            <a:r>
              <a:t>Planet IX is all about spreading knowledge about how humanity can fund and organize its self around making the world a better place through investing in better solutions for the planet. Some of the organizations we met so far have a deep expertise within their own field of green impact investing and we believe our players will contribute to a lot of tangible effects due to the fact we have a lot of reach within Crowd1 network.</a:t>
            </a:r>
          </a:p>
          <a:p>
            <a:pPr>
              <a:defRPr sz="1100"/>
            </a:pPr>
          </a:p>
          <a:p>
            <a:pPr>
              <a:defRPr sz="1100"/>
            </a:pPr>
          </a:p>
          <a:p>
            <a:pPr>
              <a:defRPr sz="1100"/>
            </a:pPr>
            <a:r>
              <a:t>These partnerships have made it possible for us to build something that bridges investing in real assets, such as land with forestry management, solar - and wind power parks to later on give back earnings made by these investments to the users in a monetary digital form.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defRPr sz="1100"/>
            </a:pPr>
            <a:r>
              <a:t>The game starts with random luck to start building a foundation of what strategy to start developing. </a:t>
            </a:r>
          </a:p>
          <a:p>
            <a:pPr>
              <a:defRPr sz="1100"/>
            </a:pPr>
            <a:r>
              <a:t>While you gathered your initial collection of PIXes, you then narrow down your way forward, Maybe not buying all the streets, but waiting for a more centralized property block. </a:t>
            </a:r>
          </a:p>
          <a:p>
            <a:pPr>
              <a:defRPr sz="1100"/>
            </a:pPr>
            <a:r>
              <a:t>Halfway through the game of Planet IX, we will see a bundle of pix parcels getting sold for several 100-thousands of dollars. </a:t>
            </a:r>
          </a:p>
          <a:p>
            <a:pPr>
              <a:defRPr sz="1100"/>
            </a:pPr>
          </a:p>
          <a:p>
            <a:pPr>
              <a:defRPr sz="1100"/>
            </a:pPr>
            <a:r>
              <a:t>The end goal of the game is to acquire and NFT, either alone or through a co-ownership structure called a DAO ( smart contracts agreement)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hape 244"/>
          <p:cNvSpPr/>
          <p:nvPr>
            <p:ph type="sldImg"/>
          </p:nvPr>
        </p:nvSpPr>
        <p:spPr>
          <a:prstGeom prst="rect">
            <a:avLst/>
          </a:prstGeom>
        </p:spPr>
        <p:txBody>
          <a:bodyPr/>
          <a:lstStyle/>
          <a:p>
            <a:pPr/>
          </a:p>
        </p:txBody>
      </p:sp>
      <p:sp>
        <p:nvSpPr>
          <p:cNvPr id="245" name="Shape 245"/>
          <p:cNvSpPr/>
          <p:nvPr>
            <p:ph type="body" sz="quarter" idx="1"/>
          </p:nvPr>
        </p:nvSpPr>
        <p:spPr>
          <a:prstGeom prst="rect">
            <a:avLst/>
          </a:prstGeom>
        </p:spPr>
        <p:txBody>
          <a:bodyPr/>
          <a:lstStyle>
            <a:lvl1pPr>
              <a:defRPr sz="1100">
                <a:solidFill>
                  <a:srgbClr val="1D1C1D"/>
                </a:solidFill>
              </a:defRPr>
            </a:lvl1pPr>
          </a:lstStyle>
          <a:p>
            <a:pPr/>
            <a:r>
              <a:t>”20 % of all pix sales are allocated to sustainable invests, which returns are liquidated on a quarterly basis, then converted to the PIX token in a market buy operation. PIX tokens later get paid out to rightful NFT holders in the game”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311708" y="744574"/>
            <a:ext cx="8520601" cy="2052601"/>
          </a:xfrm>
          <a:prstGeom prst="rect">
            <a:avLst/>
          </a:prstGeom>
        </p:spPr>
        <p:txBody>
          <a:bodyPr anchor="b"/>
          <a:lstStyle>
            <a:lvl1pPr algn="ctr">
              <a:defRPr sz="5200"/>
            </a:lvl1pPr>
          </a:lstStyle>
          <a:p>
            <a:pPr/>
            <a:r>
              <a:t>Title Text</a:t>
            </a:r>
          </a:p>
        </p:txBody>
      </p:sp>
      <p:sp>
        <p:nvSpPr>
          <p:cNvPr id="12" name="Body Level One…"/>
          <p:cNvSpPr txBox="1"/>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1" name="xx%"/>
          <p:cNvSpPr txBox="1"/>
          <p:nvPr>
            <p:ph type="title" hasCustomPrompt="1"/>
          </p:nvPr>
        </p:nvSpPr>
        <p:spPr>
          <a:xfrm>
            <a:off x="311699" y="1106125"/>
            <a:ext cx="8520602" cy="1963500"/>
          </a:xfrm>
          <a:prstGeom prst="rect">
            <a:avLst/>
          </a:prstGeom>
        </p:spPr>
        <p:txBody>
          <a:bodyPr anchor="b"/>
          <a:lstStyle>
            <a:lvl1pPr algn="ctr">
              <a:defRPr sz="12000"/>
            </a:lvl1pPr>
          </a:lstStyle>
          <a:p>
            <a:pPr/>
            <a:r>
              <a:t>xx%</a:t>
            </a:r>
          </a:p>
        </p:txBody>
      </p:sp>
      <p:sp>
        <p:nvSpPr>
          <p:cNvPr id="92" name="Body Level One…"/>
          <p:cNvSpPr txBox="1"/>
          <p:nvPr>
            <p:ph type="body" sz="half" idx="1"/>
          </p:nvPr>
        </p:nvSpPr>
        <p:spPr>
          <a:xfrm>
            <a:off x="311699" y="3152225"/>
            <a:ext cx="8520602" cy="1300800"/>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0" name="Title Text"/>
          <p:cNvSpPr txBox="1"/>
          <p:nvPr>
            <p:ph type="title"/>
          </p:nvPr>
        </p:nvSpPr>
        <p:spPr>
          <a:xfrm>
            <a:off x="311699" y="2150849"/>
            <a:ext cx="8520602" cy="841801"/>
          </a:xfrm>
          <a:prstGeom prst="rect">
            <a:avLst/>
          </a:prstGeom>
        </p:spPr>
        <p:txBody>
          <a:bodyPr anchor="ctr"/>
          <a:lstStyle>
            <a:lvl1pPr algn="ct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8" name="Title Text"/>
          <p:cNvSpPr txBox="1"/>
          <p:nvPr>
            <p:ph type="title"/>
          </p:nvPr>
        </p:nvSpPr>
        <p:spPr>
          <a:prstGeom prst="rect">
            <a:avLst/>
          </a:prstGeom>
        </p:spPr>
        <p:txBody>
          <a:bodyPr/>
          <a:lstStyle/>
          <a:p>
            <a:pPr/>
            <a:r>
              <a:t>Title Text</a:t>
            </a:r>
          </a:p>
        </p:txBody>
      </p:sp>
      <p:sp>
        <p:nvSpPr>
          <p:cNvPr id="2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37" name="Title Text"/>
          <p:cNvSpPr txBox="1"/>
          <p:nvPr>
            <p:ph type="title"/>
          </p:nvPr>
        </p:nvSpPr>
        <p:spPr>
          <a:prstGeom prst="rect">
            <a:avLst/>
          </a:prstGeom>
        </p:spPr>
        <p:txBody>
          <a:bodyPr/>
          <a:lstStyle/>
          <a:p>
            <a:pPr/>
            <a:r>
              <a:t>Title Text</a:t>
            </a:r>
          </a:p>
        </p:txBody>
      </p:sp>
      <p:sp>
        <p:nvSpPr>
          <p:cNvPr id="38" name="Body Level One…"/>
          <p:cNvSpPr txBox="1"/>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39" name="Google Shape;23;p5"/>
          <p:cNvSpPr txBox="1"/>
          <p:nvPr>
            <p:ph type="body" sz="half" idx="21"/>
          </p:nvPr>
        </p:nvSpPr>
        <p:spPr>
          <a:xfrm>
            <a:off x="4832399" y="1152475"/>
            <a:ext cx="3999902" cy="3416400"/>
          </a:xfrm>
          <a:prstGeom prst="rect">
            <a:avLst/>
          </a:prstGeom>
        </p:spPr>
        <p:txBody>
          <a:bodyPr/>
          <a:lstStyle/>
          <a:p>
            <a:pPr indent="-317500">
              <a:buSzPts val="1400"/>
              <a:defRPr sz="1400"/>
            </a:pP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5" name="Title Text"/>
          <p:cNvSpPr txBox="1"/>
          <p:nvPr>
            <p:ph type="title"/>
          </p:nvPr>
        </p:nvSpPr>
        <p:spPr>
          <a:xfrm>
            <a:off x="311699" y="555600"/>
            <a:ext cx="2808001" cy="755700"/>
          </a:xfrm>
          <a:prstGeom prst="rect">
            <a:avLst/>
          </a:prstGeom>
        </p:spPr>
        <p:txBody>
          <a:bodyPr anchor="b"/>
          <a:lstStyle>
            <a:lvl1pPr>
              <a:defRPr sz="2400"/>
            </a:lvl1pPr>
          </a:lstStyle>
          <a:p>
            <a:pPr/>
            <a:r>
              <a:t>Title Text</a:t>
            </a:r>
          </a:p>
        </p:txBody>
      </p:sp>
      <p:sp>
        <p:nvSpPr>
          <p:cNvPr id="56" name="Body Level One…"/>
          <p:cNvSpPr txBox="1"/>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4" name="Title Text"/>
          <p:cNvSpPr txBox="1"/>
          <p:nvPr>
            <p:ph type="title"/>
          </p:nvPr>
        </p:nvSpPr>
        <p:spPr>
          <a:xfrm>
            <a:off x="490250" y="450149"/>
            <a:ext cx="6367801" cy="4090801"/>
          </a:xfrm>
          <a:prstGeom prst="rect">
            <a:avLst/>
          </a:prstGeom>
        </p:spPr>
        <p:txBody>
          <a:bodyPr anchor="ctr"/>
          <a:lstStyle>
            <a:lvl1pPr>
              <a:defRPr sz="48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2" name="Google Shape;36;p9"/>
          <p:cNvSpPr/>
          <p:nvPr/>
        </p:nvSpPr>
        <p:spPr>
          <a:xfrm>
            <a:off x="4572000" y="-125"/>
            <a:ext cx="4572000" cy="5143501"/>
          </a:xfrm>
          <a:prstGeom prst="rect">
            <a:avLst/>
          </a:prstGeom>
          <a:solidFill>
            <a:srgbClr val="EEEEEE"/>
          </a:solidFill>
          <a:ln w="12700">
            <a:miter lim="400000"/>
          </a:ln>
        </p:spPr>
        <p:txBody>
          <a:bodyPr lIns="45719" rIns="45719" anchor="ctr"/>
          <a:lstStyle/>
          <a:p>
            <a:pPr/>
          </a:p>
        </p:txBody>
      </p:sp>
      <p:sp>
        <p:nvSpPr>
          <p:cNvPr id="73" name="Title Text"/>
          <p:cNvSpPr txBox="1"/>
          <p:nvPr>
            <p:ph type="title"/>
          </p:nvPr>
        </p:nvSpPr>
        <p:spPr>
          <a:xfrm>
            <a:off x="265500" y="1233175"/>
            <a:ext cx="4045200" cy="1482301"/>
          </a:xfrm>
          <a:prstGeom prst="rect">
            <a:avLst/>
          </a:prstGeom>
        </p:spPr>
        <p:txBody>
          <a:bodyPr anchor="b"/>
          <a:lstStyle>
            <a:lvl1pPr algn="ctr">
              <a:defRPr sz="4200"/>
            </a:lvl1pPr>
          </a:lstStyle>
          <a:p>
            <a:pPr/>
            <a:r>
              <a:t>Title Text</a:t>
            </a:r>
          </a:p>
        </p:txBody>
      </p:sp>
      <p:sp>
        <p:nvSpPr>
          <p:cNvPr id="74" name="Body Level One…"/>
          <p:cNvSpPr txBox="1"/>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75" name="Google Shape;39;p9"/>
          <p:cNvSpPr txBox="1"/>
          <p:nvPr>
            <p:ph type="body" sz="half" idx="21"/>
          </p:nvPr>
        </p:nvSpPr>
        <p:spPr>
          <a:xfrm>
            <a:off x="4939500" y="724074"/>
            <a:ext cx="3837000" cy="3695102"/>
          </a:xfrm>
          <a:prstGeom prst="rect">
            <a:avLst/>
          </a:prstGeom>
        </p:spPr>
        <p:txBody>
          <a:bodyPr anchor="ctr"/>
          <a:lstStyle/>
          <a:p>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3" name="Body Level One…"/>
          <p:cNvSpPr txBox="1"/>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3" name="Body Level One…"/>
          <p:cNvSpPr txBox="1"/>
          <p:nvPr>
            <p:ph type="body" idx="1"/>
          </p:nvPr>
        </p:nvSpPr>
        <p:spPr>
          <a:xfrm>
            <a:off x="311699" y="1152475"/>
            <a:ext cx="8520602" cy="34164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684345" y="4700819"/>
            <a:ext cx="336814" cy="318396"/>
          </a:xfrm>
          <a:prstGeom prst="rect">
            <a:avLst/>
          </a:prstGeom>
          <a:ln w="12700">
            <a:miter lim="400000"/>
          </a:ln>
        </p:spPr>
        <p:txBody>
          <a:bodyPr wrap="none" lIns="91424" tIns="91424" rIns="91424" bIns="91424" anchor="ctr">
            <a:normAutofit fontScale="100000" lnSpcReduction="0"/>
          </a:bodyPr>
          <a:lstStyle>
            <a:lvl1pPr algn="r">
              <a:defRPr sz="1000">
                <a:solidFill>
                  <a:schemeClr val="accent2">
                    <a:lumOff val="21764"/>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j-lt"/>
          <a:ea typeface="+mj-ea"/>
          <a:cs typeface="+mj-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eg"/><Relationship Id="rId4"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2.jpeg"/><Relationship Id="rId5"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09" name="Google Shape;56;p13"/>
          <p:cNvSpPr txBox="1"/>
          <p:nvPr/>
        </p:nvSpPr>
        <p:spPr>
          <a:xfrm>
            <a:off x="1182299" y="2869834"/>
            <a:ext cx="6779402" cy="208132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b="1" sz="2800">
                <a:solidFill>
                  <a:srgbClr val="FFFFFF"/>
                </a:solidFill>
              </a:defRPr>
            </a:pPr>
            <a:r>
              <a:t>先锋 </a:t>
            </a:r>
          </a:p>
          <a:p>
            <a:pPr algn="ctr">
              <a:defRPr b="1" sz="4800">
                <a:solidFill>
                  <a:srgbClr val="3167F3"/>
                </a:solidFill>
              </a:defRPr>
            </a:pPr>
            <a:r>
              <a:t>超级套餐 </a:t>
            </a:r>
          </a:p>
          <a:p>
            <a:pPr algn="ctr">
              <a:defRPr b="1" sz="2800">
                <a:solidFill>
                  <a:srgbClr val="FFFFFF"/>
                </a:solidFill>
              </a:defRPr>
            </a:pPr>
            <a:r>
              <a:t>晋升</a:t>
            </a:r>
          </a:p>
        </p:txBody>
      </p:sp>
      <p:pic>
        <p:nvPicPr>
          <p:cNvPr id="110" name="Bildobjekt 2" descr="Bildobjekt 2"/>
          <p:cNvPicPr>
            <a:picLocks noChangeAspect="1"/>
          </p:cNvPicPr>
          <p:nvPr/>
        </p:nvPicPr>
        <p:blipFill>
          <a:blip r:embed="rId3">
            <a:extLst/>
          </a:blip>
          <a:stretch>
            <a:fillRect/>
          </a:stretch>
        </p:blipFill>
        <p:spPr>
          <a:xfrm>
            <a:off x="0" y="833795"/>
            <a:ext cx="9144000" cy="2036041"/>
          </a:xfrm>
          <a:prstGeom prst="rect">
            <a:avLst/>
          </a:prstGeom>
          <a:ln w="12700">
            <a:miter lim="400000"/>
          </a:ln>
        </p:spPr>
      </p:pic>
      <p:sp>
        <p:nvSpPr>
          <p:cNvPr id="111" name="基于 NFT 的游戏赚取 NFT 资产游戏"/>
          <p:cNvSpPr txBox="1"/>
          <p:nvPr/>
        </p:nvSpPr>
        <p:spPr>
          <a:xfrm>
            <a:off x="3227829" y="1806095"/>
            <a:ext cx="2942342"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基于 NFT 的游戏赚取 NFT 资产游戏</a:t>
            </a:r>
          </a:p>
        </p:txBody>
      </p:sp>
      <p:sp>
        <p:nvSpPr>
          <p:cNvPr id="112" name="基于 NFT 的游戏赚取 NFT 资产游戏"/>
          <p:cNvSpPr txBox="1"/>
          <p:nvPr/>
        </p:nvSpPr>
        <p:spPr>
          <a:xfrm>
            <a:off x="3100829" y="2182672"/>
            <a:ext cx="2942342"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基于 NFT 的游戏赚取 NFT 资产游戏</a:t>
            </a:r>
          </a:p>
        </p:txBody>
      </p:sp>
      <p:pic>
        <p:nvPicPr>
          <p:cNvPr id="113" name="m-logo-white,png.png" descr="m-logo-white,png.png"/>
          <p:cNvPicPr>
            <a:picLocks noChangeAspect="1"/>
          </p:cNvPicPr>
          <p:nvPr/>
        </p:nvPicPr>
        <p:blipFill>
          <a:blip r:embed="rId4">
            <a:extLst/>
          </a:blip>
          <a:stretch>
            <a:fillRect/>
          </a:stretch>
        </p:blipFill>
        <p:spPr>
          <a:xfrm>
            <a:off x="7383016" y="3845423"/>
            <a:ext cx="1875829" cy="144950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33" name="Rectangle"/>
          <p:cNvSpPr/>
          <p:nvPr/>
        </p:nvSpPr>
        <p:spPr>
          <a:xfrm>
            <a:off x="0" y="0"/>
            <a:ext cx="9144000" cy="5143500"/>
          </a:xfrm>
          <a:prstGeom prst="rect">
            <a:avLst/>
          </a:prstGeom>
          <a:solidFill>
            <a:srgbClr val="000000"/>
          </a:solidFill>
          <a:ln w="12700">
            <a:miter lim="400000"/>
          </a:ln>
        </p:spPr>
        <p:txBody>
          <a:bodyPr lIns="50800" tIns="50800" rIns="50800" bIns="50800" anchor="ctr"/>
          <a:lstStyle/>
          <a:p>
            <a:pPr defTabSz="457200">
              <a:defRPr sz="1200">
                <a:latin typeface="+mn-lt"/>
                <a:ea typeface="+mn-ea"/>
                <a:cs typeface="+mn-cs"/>
                <a:sym typeface="Helvetica"/>
              </a:defRPr>
            </a:pPr>
          </a:p>
        </p:txBody>
      </p:sp>
      <p:pic>
        <p:nvPicPr>
          <p:cNvPr id="234" name="picture-14.jpeg" descr="picture-14.jpeg"/>
          <p:cNvPicPr>
            <a:picLocks noChangeAspect="0"/>
          </p:cNvPicPr>
          <p:nvPr/>
        </p:nvPicPr>
        <p:blipFill>
          <a:blip r:embed="rId3">
            <a:extLst/>
          </a:blip>
          <a:stretch>
            <a:fillRect/>
          </a:stretch>
        </p:blipFill>
        <p:spPr>
          <a:xfrm>
            <a:off x="716280" y="53339"/>
            <a:ext cx="7048501" cy="4991102"/>
          </a:xfrm>
          <a:prstGeom prst="rect">
            <a:avLst/>
          </a:prstGeom>
          <a:ln w="12700">
            <a:miter lim="400000"/>
          </a:ln>
        </p:spPr>
      </p:pic>
      <p:sp>
        <p:nvSpPr>
          <p:cNvPr id="235" name="从投资到 SPV 到产生 NFT 支出的支付流程"/>
          <p:cNvSpPr txBox="1"/>
          <p:nvPr/>
        </p:nvSpPr>
        <p:spPr>
          <a:xfrm>
            <a:off x="2653141" y="357716"/>
            <a:ext cx="3174778"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1300">
                <a:solidFill>
                  <a:srgbClr val="FFFFFF"/>
                </a:solidFill>
                <a:latin typeface="Gill Sans"/>
                <a:ea typeface="Gill Sans"/>
                <a:cs typeface="Gill Sans"/>
                <a:sym typeface="Gill Sans"/>
              </a:defRPr>
            </a:lvl1pPr>
          </a:lstStyle>
          <a:p>
            <a:pPr/>
            <a:r>
              <a:t>从投资到 SPV 到产生 NFT 支出的支付流程</a:t>
            </a:r>
          </a:p>
        </p:txBody>
      </p:sp>
      <p:sp>
        <p:nvSpPr>
          <p:cNvPr id="236" name="PIX 销售"/>
          <p:cNvSpPr txBox="1"/>
          <p:nvPr/>
        </p:nvSpPr>
        <p:spPr>
          <a:xfrm>
            <a:off x="3874180" y="861483"/>
            <a:ext cx="732700"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1300">
                <a:solidFill>
                  <a:srgbClr val="FFFFFF"/>
                </a:solidFill>
                <a:latin typeface="Gill Sans"/>
                <a:ea typeface="Gill Sans"/>
                <a:cs typeface="Gill Sans"/>
                <a:sym typeface="Gill Sans"/>
              </a:defRPr>
            </a:lvl1pPr>
          </a:lstStyle>
          <a:p>
            <a:pPr/>
            <a:r>
              <a:t>PIX 销售</a:t>
            </a:r>
          </a:p>
        </p:txBody>
      </p:sp>
      <p:sp>
        <p:nvSpPr>
          <p:cNvPr id="237" name="房地产…"/>
          <p:cNvSpPr txBox="1"/>
          <p:nvPr/>
        </p:nvSpPr>
        <p:spPr>
          <a:xfrm>
            <a:off x="1715704" y="1195916"/>
            <a:ext cx="553852"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700">
                <a:solidFill>
                  <a:srgbClr val="FFFFFF"/>
                </a:solidFill>
                <a:latin typeface="Gill Sans"/>
                <a:ea typeface="Gill Sans"/>
                <a:cs typeface="Gill Sans"/>
                <a:sym typeface="Gill Sans"/>
              </a:defRPr>
            </a:pPr>
            <a:r>
              <a:t>房地产</a:t>
            </a:r>
          </a:p>
          <a:p>
            <a:pPr algn="ctr" defTabSz="584200">
              <a:defRPr sz="700">
                <a:solidFill>
                  <a:srgbClr val="FFFFFF"/>
                </a:solidFill>
                <a:latin typeface="Gill Sans"/>
                <a:ea typeface="Gill Sans"/>
                <a:cs typeface="Gill Sans"/>
                <a:sym typeface="Gill Sans"/>
              </a:defRPr>
            </a:pPr>
            <a:r>
              <a:t>环保 R E I T</a:t>
            </a:r>
          </a:p>
        </p:txBody>
      </p:sp>
      <p:sp>
        <p:nvSpPr>
          <p:cNvPr id="238" name="商品…"/>
          <p:cNvSpPr txBox="1"/>
          <p:nvPr/>
        </p:nvSpPr>
        <p:spPr>
          <a:xfrm>
            <a:off x="3197013" y="1195916"/>
            <a:ext cx="64770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700">
                <a:solidFill>
                  <a:srgbClr val="FFFFFF"/>
                </a:solidFill>
                <a:latin typeface="Gill Sans"/>
                <a:ea typeface="Gill Sans"/>
                <a:cs typeface="Gill Sans"/>
                <a:sym typeface="Gill Sans"/>
              </a:defRPr>
            </a:pPr>
            <a:r>
              <a:t>商品</a:t>
            </a:r>
          </a:p>
          <a:p>
            <a:pPr algn="ctr" defTabSz="584200">
              <a:defRPr sz="700">
                <a:solidFill>
                  <a:srgbClr val="FFFFFF"/>
                </a:solidFill>
                <a:latin typeface="Gill Sans"/>
                <a:ea typeface="Gill Sans"/>
                <a:cs typeface="Gill Sans"/>
                <a:sym typeface="Gill Sans"/>
              </a:defRPr>
            </a:pPr>
            <a:r>
              <a:t>造林林业管理</a:t>
            </a:r>
          </a:p>
        </p:txBody>
      </p:sp>
      <p:sp>
        <p:nvSpPr>
          <p:cNvPr id="239" name="可再生能源…"/>
          <p:cNvSpPr txBox="1"/>
          <p:nvPr/>
        </p:nvSpPr>
        <p:spPr>
          <a:xfrm>
            <a:off x="4644813" y="1195916"/>
            <a:ext cx="64770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700">
                <a:solidFill>
                  <a:srgbClr val="FFFFFF"/>
                </a:solidFill>
                <a:latin typeface="Gill Sans"/>
                <a:ea typeface="Gill Sans"/>
                <a:cs typeface="Gill Sans"/>
                <a:sym typeface="Gill Sans"/>
              </a:defRPr>
            </a:pPr>
            <a:r>
              <a:t>可再生能源</a:t>
            </a:r>
          </a:p>
          <a:p>
            <a:pPr algn="ctr" defTabSz="584200">
              <a:defRPr sz="700">
                <a:solidFill>
                  <a:srgbClr val="FFFFFF"/>
                </a:solidFill>
                <a:latin typeface="Gill Sans"/>
                <a:ea typeface="Gill Sans"/>
                <a:cs typeface="Gill Sans"/>
                <a:sym typeface="Gill Sans"/>
              </a:defRPr>
            </a:pPr>
            <a:r>
              <a:t>造林林业管理</a:t>
            </a:r>
          </a:p>
        </p:txBody>
      </p:sp>
      <p:sp>
        <p:nvSpPr>
          <p:cNvPr id="240" name="科技与创新…"/>
          <p:cNvSpPr txBox="1"/>
          <p:nvPr/>
        </p:nvSpPr>
        <p:spPr>
          <a:xfrm>
            <a:off x="6152938" y="1195916"/>
            <a:ext cx="64770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700">
                <a:solidFill>
                  <a:srgbClr val="FFFFFF"/>
                </a:solidFill>
                <a:latin typeface="Gill Sans"/>
                <a:ea typeface="Gill Sans"/>
                <a:cs typeface="Gill Sans"/>
                <a:sym typeface="Gill Sans"/>
              </a:defRPr>
            </a:pPr>
            <a:r>
              <a:t>科技与创新</a:t>
            </a:r>
          </a:p>
          <a:p>
            <a:pPr algn="ctr" defTabSz="584200">
              <a:defRPr sz="700">
                <a:solidFill>
                  <a:srgbClr val="FFFFFF"/>
                </a:solidFill>
                <a:latin typeface="Gill Sans"/>
                <a:ea typeface="Gill Sans"/>
                <a:cs typeface="Gill Sans"/>
                <a:sym typeface="Gill Sans"/>
              </a:defRPr>
            </a:pPr>
            <a:r>
              <a:t>造林林业管理</a:t>
            </a:r>
          </a:p>
        </p:txBody>
      </p:sp>
      <p:sp>
        <p:nvSpPr>
          <p:cNvPr id="241" name="使用 Vault 的股份的 Bi/Quarterly 清算收益等于每个 SPV 的 APY。"/>
          <p:cNvSpPr txBox="1"/>
          <p:nvPr/>
        </p:nvSpPr>
        <p:spPr>
          <a:xfrm>
            <a:off x="2931899" y="2846916"/>
            <a:ext cx="2617262" cy="21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700">
                <a:solidFill>
                  <a:srgbClr val="FFFFFF"/>
                </a:solidFill>
                <a:latin typeface="Gill Sans"/>
                <a:ea typeface="Gill Sans"/>
                <a:cs typeface="Gill Sans"/>
                <a:sym typeface="Gill Sans"/>
              </a:defRPr>
            </a:lvl1pPr>
          </a:lstStyle>
          <a:p>
            <a:pPr/>
            <a:r>
              <a:t>使用 Vault 的股份的 Bi/Quarterly 清算收益等于每个 SPV 的 APY。</a:t>
            </a:r>
          </a:p>
        </p:txBody>
      </p:sp>
      <p:sp>
        <p:nvSpPr>
          <p:cNvPr id="242" name="股息按每个类别的比例转移到合法的 NFT 持有者钱包"/>
          <p:cNvSpPr txBox="1"/>
          <p:nvPr/>
        </p:nvSpPr>
        <p:spPr>
          <a:xfrm>
            <a:off x="3142820" y="3380316"/>
            <a:ext cx="2195420" cy="21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700">
                <a:solidFill>
                  <a:srgbClr val="FFFFFF"/>
                </a:solidFill>
                <a:latin typeface="Gill Sans"/>
                <a:ea typeface="Gill Sans"/>
                <a:cs typeface="Gill Sans"/>
                <a:sym typeface="Gill Sans"/>
              </a:defRPr>
            </a:lvl1pPr>
          </a:lstStyle>
          <a:p>
            <a:pPr/>
            <a:r>
              <a:t>股息按每个类别的比例转移到合法的 NFT 持有者钱包</a:t>
            </a:r>
          </a:p>
        </p:txBody>
      </p:sp>
      <p:pic>
        <p:nvPicPr>
          <p:cNvPr id="243" name="m-logo-white,png.png" descr="m-logo-white,png.png"/>
          <p:cNvPicPr>
            <a:picLocks noChangeAspect="1"/>
          </p:cNvPicPr>
          <p:nvPr/>
        </p:nvPicPr>
        <p:blipFill>
          <a:blip r:embed="rId4">
            <a:extLst/>
          </a:blip>
          <a:stretch>
            <a:fillRect/>
          </a:stretch>
        </p:blipFill>
        <p:spPr>
          <a:xfrm>
            <a:off x="7383016" y="3845423"/>
            <a:ext cx="1875829" cy="1449504"/>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7" name="Google Shape;292;p31" descr="Google Shape;292;p31"/>
          <p:cNvPicPr>
            <a:picLocks noChangeAspect="1"/>
          </p:cNvPicPr>
          <p:nvPr/>
        </p:nvPicPr>
        <p:blipFill>
          <a:blip r:embed="rId2">
            <a:extLst/>
          </a:blip>
          <a:stretch>
            <a:fillRect/>
          </a:stretch>
        </p:blipFill>
        <p:spPr>
          <a:xfrm>
            <a:off x="-51325" y="0"/>
            <a:ext cx="9195325" cy="5143502"/>
          </a:xfrm>
          <a:prstGeom prst="rect">
            <a:avLst/>
          </a:prstGeom>
          <a:ln w="12700">
            <a:miter lim="400000"/>
          </a:ln>
        </p:spPr>
      </p:pic>
      <p:sp>
        <p:nvSpPr>
          <p:cNvPr id="248" name="Google Shape;293;p31"/>
          <p:cNvSpPr/>
          <p:nvPr/>
        </p:nvSpPr>
        <p:spPr>
          <a:xfrm>
            <a:off x="576325" y="4284450"/>
            <a:ext cx="2229300" cy="576301"/>
          </a:xfrm>
          <a:prstGeom prst="rect">
            <a:avLst/>
          </a:prstGeom>
          <a:solidFill>
            <a:srgbClr val="000000"/>
          </a:solidFill>
          <a:ln>
            <a:solidFill>
              <a:srgbClr val="000000"/>
            </a:solidFill>
          </a:ln>
        </p:spPr>
        <p:txBody>
          <a:bodyPr lIns="45719" rIns="45719" anchor="ctr"/>
          <a:lstStyle/>
          <a:p>
            <a:pPr/>
          </a:p>
        </p:txBody>
      </p:sp>
      <p:sp>
        <p:nvSpPr>
          <p:cNvPr id="249" name="谢谢你。"/>
          <p:cNvSpPr/>
          <p:nvPr/>
        </p:nvSpPr>
        <p:spPr>
          <a:xfrm>
            <a:off x="756599" y="4467948"/>
            <a:ext cx="1028701" cy="24526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584200">
              <a:lnSpc>
                <a:spcPts val="1500"/>
              </a:lnSpc>
              <a:defRPr b="1" sz="2000">
                <a:solidFill>
                  <a:srgbClr val="FEFEFE"/>
                </a:solidFill>
                <a:latin typeface="Times New Roman"/>
                <a:ea typeface="Times New Roman"/>
                <a:cs typeface="Times New Roman"/>
                <a:sym typeface="Times New Roman"/>
              </a:defRPr>
            </a:lvl1pPr>
          </a:lstStyle>
          <a:p>
            <a:pPr>
              <a:defRPr b="0">
                <a:solidFill>
                  <a:srgbClr val="000000"/>
                </a:solidFill>
                <a:latin typeface="Gill Sans"/>
                <a:ea typeface="Gill Sans"/>
                <a:cs typeface="Gill Sans"/>
                <a:sym typeface="Gill Sans"/>
              </a:defRPr>
            </a:pPr>
            <a:r>
              <a:rPr b="1">
                <a:solidFill>
                  <a:srgbClr val="FEFEFE"/>
                </a:solidFill>
                <a:latin typeface="Times New Roman"/>
                <a:ea typeface="Times New Roman"/>
                <a:cs typeface="Times New Roman"/>
                <a:sym typeface="Times New Roman"/>
              </a:rPr>
              <a:t>谢谢你。</a:t>
            </a:r>
          </a:p>
        </p:txBody>
      </p:sp>
      <p:pic>
        <p:nvPicPr>
          <p:cNvPr id="250" name="m-logo-white,png.png" descr="m-logo-white,png.png"/>
          <p:cNvPicPr>
            <a:picLocks noChangeAspect="1"/>
          </p:cNvPicPr>
          <p:nvPr/>
        </p:nvPicPr>
        <p:blipFill>
          <a:blip r:embed="rId3">
            <a:extLst/>
          </a:blip>
          <a:stretch>
            <a:fillRect/>
          </a:stretch>
        </p:blipFill>
        <p:spPr>
          <a:xfrm>
            <a:off x="7383016" y="3845423"/>
            <a:ext cx="1875829" cy="144950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17" name="Rectangle"/>
          <p:cNvSpPr/>
          <p:nvPr/>
        </p:nvSpPr>
        <p:spPr>
          <a:xfrm>
            <a:off x="0" y="0"/>
            <a:ext cx="9144000" cy="5143500"/>
          </a:xfrm>
          <a:prstGeom prst="rect">
            <a:avLst/>
          </a:prstGeom>
          <a:solidFill>
            <a:srgbClr val="000000"/>
          </a:solidFill>
          <a:ln w="12700">
            <a:miter lim="400000"/>
          </a:ln>
        </p:spPr>
        <p:txBody>
          <a:bodyPr lIns="50800" tIns="50800" rIns="50800" bIns="50800" anchor="ctr"/>
          <a:lstStyle/>
          <a:p>
            <a:pPr defTabSz="457200">
              <a:defRPr sz="1200">
                <a:latin typeface="+mn-lt"/>
                <a:ea typeface="+mn-ea"/>
                <a:cs typeface="+mn-cs"/>
                <a:sym typeface="Helvetica"/>
              </a:defRPr>
            </a:pPr>
          </a:p>
        </p:txBody>
      </p:sp>
      <p:pic>
        <p:nvPicPr>
          <p:cNvPr id="118" name="picture-20.jpeg" descr="picture-20.jpeg"/>
          <p:cNvPicPr>
            <a:picLocks noChangeAspect="0"/>
          </p:cNvPicPr>
          <p:nvPr/>
        </p:nvPicPr>
        <p:blipFill>
          <a:blip r:embed="rId2">
            <a:extLst/>
          </a:blip>
          <a:stretch>
            <a:fillRect/>
          </a:stretch>
        </p:blipFill>
        <p:spPr>
          <a:xfrm>
            <a:off x="830580" y="38100"/>
            <a:ext cx="7124701" cy="5059681"/>
          </a:xfrm>
          <a:prstGeom prst="rect">
            <a:avLst/>
          </a:prstGeom>
          <a:ln w="12700">
            <a:miter lim="400000"/>
          </a:ln>
        </p:spPr>
      </p:pic>
      <p:sp>
        <p:nvSpPr>
          <p:cNvPr id="119" name="路线图"/>
          <p:cNvSpPr txBox="1"/>
          <p:nvPr/>
        </p:nvSpPr>
        <p:spPr>
          <a:xfrm>
            <a:off x="3954779" y="371977"/>
            <a:ext cx="8763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2000">
                <a:solidFill>
                  <a:srgbClr val="FFFFFF"/>
                </a:solidFill>
                <a:latin typeface="Gill Sans"/>
                <a:ea typeface="Gill Sans"/>
                <a:cs typeface="Gill Sans"/>
                <a:sym typeface="Gill Sans"/>
              </a:defRPr>
            </a:lvl1pPr>
          </a:lstStyle>
          <a:p>
            <a:pPr/>
            <a:r>
              <a:t>路线图</a:t>
            </a:r>
          </a:p>
        </p:txBody>
      </p:sp>
      <p:sp>
        <p:nvSpPr>
          <p:cNvPr id="120" name="发展"/>
          <p:cNvSpPr txBox="1"/>
          <p:nvPr/>
        </p:nvSpPr>
        <p:spPr>
          <a:xfrm>
            <a:off x="1644506" y="1691524"/>
            <a:ext cx="419101"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1200">
                <a:solidFill>
                  <a:srgbClr val="FFFFFF"/>
                </a:solidFill>
                <a:latin typeface="Gill Sans"/>
                <a:ea typeface="Gill Sans"/>
                <a:cs typeface="Gill Sans"/>
                <a:sym typeface="Gill Sans"/>
              </a:defRPr>
            </a:lvl1pPr>
          </a:lstStyle>
          <a:p>
            <a:pPr/>
            <a:r>
              <a:t>发展</a:t>
            </a:r>
          </a:p>
        </p:txBody>
      </p:sp>
      <p:sp>
        <p:nvSpPr>
          <p:cNvPr id="121" name="社区"/>
          <p:cNvSpPr txBox="1"/>
          <p:nvPr/>
        </p:nvSpPr>
        <p:spPr>
          <a:xfrm>
            <a:off x="1644506" y="2345574"/>
            <a:ext cx="419101"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1200">
                <a:solidFill>
                  <a:srgbClr val="FFFFFF"/>
                </a:solidFill>
                <a:latin typeface="Gill Sans"/>
                <a:ea typeface="Gill Sans"/>
                <a:cs typeface="Gill Sans"/>
                <a:sym typeface="Gill Sans"/>
              </a:defRPr>
            </a:lvl1pPr>
          </a:lstStyle>
          <a:p>
            <a:pPr/>
            <a:r>
              <a:t>社区</a:t>
            </a:r>
          </a:p>
        </p:txBody>
      </p:sp>
      <p:sp>
        <p:nvSpPr>
          <p:cNvPr id="122" name="游戏开发。 计算"/>
          <p:cNvSpPr txBox="1"/>
          <p:nvPr/>
        </p:nvSpPr>
        <p:spPr>
          <a:xfrm>
            <a:off x="2977089" y="2152650"/>
            <a:ext cx="668872"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游戏开发。 计算</a:t>
            </a:r>
          </a:p>
        </p:txBody>
      </p:sp>
      <p:sp>
        <p:nvSpPr>
          <p:cNvPr id="123" name="测试版发布"/>
          <p:cNvSpPr txBox="1"/>
          <p:nvPr/>
        </p:nvSpPr>
        <p:spPr>
          <a:xfrm>
            <a:off x="4238625" y="2152650"/>
            <a:ext cx="495301"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测试版发布</a:t>
            </a:r>
          </a:p>
        </p:txBody>
      </p:sp>
      <p:sp>
        <p:nvSpPr>
          <p:cNvPr id="124" name="市场发布"/>
          <p:cNvSpPr txBox="1"/>
          <p:nvPr/>
        </p:nvSpPr>
        <p:spPr>
          <a:xfrm>
            <a:off x="5676899" y="2152650"/>
            <a:ext cx="419101"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市场发布</a:t>
            </a:r>
          </a:p>
        </p:txBody>
      </p:sp>
      <p:sp>
        <p:nvSpPr>
          <p:cNvPr id="125" name="不和谐"/>
          <p:cNvSpPr txBox="1"/>
          <p:nvPr/>
        </p:nvSpPr>
        <p:spPr>
          <a:xfrm>
            <a:off x="3346449" y="2813050"/>
            <a:ext cx="342901"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不和谐</a:t>
            </a:r>
          </a:p>
        </p:txBody>
      </p:sp>
      <p:sp>
        <p:nvSpPr>
          <p:cNvPr id="126" name="游戏本和 CS"/>
          <p:cNvSpPr txBox="1"/>
          <p:nvPr/>
        </p:nvSpPr>
        <p:spPr>
          <a:xfrm>
            <a:off x="3837539" y="2813050"/>
            <a:ext cx="529122"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游戏本和 CS</a:t>
            </a:r>
          </a:p>
        </p:txBody>
      </p:sp>
      <p:sp>
        <p:nvSpPr>
          <p:cNvPr id="127" name="推荐计划"/>
          <p:cNvSpPr txBox="1"/>
          <p:nvPr/>
        </p:nvSpPr>
        <p:spPr>
          <a:xfrm>
            <a:off x="5054599" y="2813050"/>
            <a:ext cx="419101"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推荐计划</a:t>
            </a:r>
          </a:p>
        </p:txBody>
      </p:sp>
      <p:sp>
        <p:nvSpPr>
          <p:cNvPr id="128" name="DAO工具介绍"/>
          <p:cNvSpPr txBox="1"/>
          <p:nvPr/>
        </p:nvSpPr>
        <p:spPr>
          <a:xfrm>
            <a:off x="6084124" y="2813050"/>
            <a:ext cx="582552"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DAO工具介绍</a:t>
            </a:r>
          </a:p>
        </p:txBody>
      </p:sp>
      <p:sp>
        <p:nvSpPr>
          <p:cNvPr id="129" name="具有里程碑意义的 NFT"/>
          <p:cNvSpPr txBox="1"/>
          <p:nvPr/>
        </p:nvSpPr>
        <p:spPr>
          <a:xfrm>
            <a:off x="4284402" y="3470275"/>
            <a:ext cx="886346"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具有里程碑意义的 NFT</a:t>
            </a:r>
          </a:p>
        </p:txBody>
      </p:sp>
      <p:sp>
        <p:nvSpPr>
          <p:cNvPr id="130" name="莱佛士"/>
          <p:cNvSpPr txBox="1"/>
          <p:nvPr/>
        </p:nvSpPr>
        <p:spPr>
          <a:xfrm>
            <a:off x="5714999" y="3470275"/>
            <a:ext cx="342901"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莱佛士</a:t>
            </a:r>
          </a:p>
        </p:txBody>
      </p:sp>
      <p:sp>
        <p:nvSpPr>
          <p:cNvPr id="131" name="PIX 控制 NFT"/>
          <p:cNvSpPr txBox="1"/>
          <p:nvPr/>
        </p:nvSpPr>
        <p:spPr>
          <a:xfrm>
            <a:off x="6557869" y="3470275"/>
            <a:ext cx="562162"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PIX 控制 NFT</a:t>
            </a:r>
          </a:p>
        </p:txBody>
      </p:sp>
      <p:sp>
        <p:nvSpPr>
          <p:cNvPr id="132" name="PIX 代币销售和分发"/>
          <p:cNvSpPr txBox="1"/>
          <p:nvPr/>
        </p:nvSpPr>
        <p:spPr>
          <a:xfrm>
            <a:off x="5569117" y="4143375"/>
            <a:ext cx="780716"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PIX 代币销售和分发</a:t>
            </a:r>
          </a:p>
        </p:txBody>
      </p:sp>
      <p:sp>
        <p:nvSpPr>
          <p:cNvPr id="133" name="银行解决方案"/>
          <p:cNvSpPr txBox="1"/>
          <p:nvPr/>
        </p:nvSpPr>
        <p:spPr>
          <a:xfrm>
            <a:off x="6734175" y="4143375"/>
            <a:ext cx="571501"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银行解决方案</a:t>
            </a:r>
          </a:p>
        </p:txBody>
      </p:sp>
      <p:pic>
        <p:nvPicPr>
          <p:cNvPr id="134" name="m-logo-white,png.png" descr="m-logo-white,png.png"/>
          <p:cNvPicPr>
            <a:picLocks noChangeAspect="1"/>
          </p:cNvPicPr>
          <p:nvPr/>
        </p:nvPicPr>
        <p:blipFill>
          <a:blip r:embed="rId3">
            <a:extLst/>
          </a:blip>
          <a:stretch>
            <a:fillRect/>
          </a:stretch>
        </p:blipFill>
        <p:spPr>
          <a:xfrm>
            <a:off x="7383016" y="3845423"/>
            <a:ext cx="1875829" cy="1449504"/>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36" name="Google Shape;55;p13"/>
          <p:cNvSpPr/>
          <p:nvPr/>
        </p:nvSpPr>
        <p:spPr>
          <a:xfrm>
            <a:off x="576325" y="4284450"/>
            <a:ext cx="2229300" cy="576301"/>
          </a:xfrm>
          <a:prstGeom prst="rect">
            <a:avLst/>
          </a:prstGeom>
          <a:solidFill>
            <a:srgbClr val="000000"/>
          </a:solidFill>
          <a:ln>
            <a:solidFill>
              <a:srgbClr val="000000"/>
            </a:solidFill>
          </a:ln>
        </p:spPr>
        <p:txBody>
          <a:bodyPr lIns="45719" rIns="45719" anchor="ctr"/>
          <a:lstStyle/>
          <a:p>
            <a:pPr/>
          </a:p>
        </p:txBody>
      </p:sp>
      <p:sp>
        <p:nvSpPr>
          <p:cNvPr id="137" name="Google Shape;56;p13"/>
          <p:cNvSpPr txBox="1"/>
          <p:nvPr/>
        </p:nvSpPr>
        <p:spPr>
          <a:xfrm>
            <a:off x="139594" y="171674"/>
            <a:ext cx="9197162" cy="5384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b="1" sz="2000">
                <a:solidFill>
                  <a:srgbClr val="FFFFFF"/>
                </a:solidFill>
              </a:defRPr>
            </a:lvl1pPr>
          </a:lstStyle>
          <a:p>
            <a:pPr/>
            <a:r>
              <a:t>CROWD1 董事及以上的独家优惠！</a:t>
            </a:r>
          </a:p>
        </p:txBody>
      </p:sp>
      <p:sp>
        <p:nvSpPr>
          <p:cNvPr id="138" name="Rektangel 3"/>
          <p:cNvSpPr txBox="1"/>
          <p:nvPr/>
        </p:nvSpPr>
        <p:spPr>
          <a:xfrm>
            <a:off x="3884929" y="1157905"/>
            <a:ext cx="1374141"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solidFill>
                  <a:srgbClr val="FFFFFF"/>
                </a:solidFill>
              </a:defRPr>
            </a:lvl1pPr>
          </a:lstStyle>
          <a:p>
            <a:pPr/>
            <a:r>
              <a:t>先锋超级包</a:t>
            </a:r>
          </a:p>
        </p:txBody>
      </p:sp>
      <p:sp>
        <p:nvSpPr>
          <p:cNvPr id="139" name="Rektangel 4"/>
          <p:cNvSpPr txBox="1"/>
          <p:nvPr/>
        </p:nvSpPr>
        <p:spPr>
          <a:xfrm>
            <a:off x="1014652" y="1906813"/>
            <a:ext cx="7595902" cy="2694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Clr>
                <a:srgbClr val="000000"/>
              </a:buClr>
              <a:buSzPct val="100000"/>
              <a:buFont typeface="Arial"/>
              <a:buChar char="•"/>
              <a:defRPr>
                <a:solidFill>
                  <a:srgbClr val="FFFFFF"/>
                </a:solidFill>
                <a:latin typeface="+mn-lt"/>
                <a:ea typeface="+mn-ea"/>
                <a:cs typeface="+mn-cs"/>
                <a:sym typeface="Helvetica"/>
              </a:defRPr>
            </a:pPr>
            <a:r>
              <a:t>- 超级套餐是顶级行星 IX 套餐</a:t>
            </a:r>
          </a:p>
          <a:p>
            <a:pPr marL="285750" indent="-285750">
              <a:buClr>
                <a:srgbClr val="000000"/>
              </a:buClr>
              <a:buSzPct val="100000"/>
              <a:buFont typeface="Arial"/>
              <a:buChar char="•"/>
              <a:defRPr>
                <a:solidFill>
                  <a:srgbClr val="FFFFFF"/>
                </a:solidFill>
                <a:latin typeface="+mn-lt"/>
                <a:ea typeface="+mn-ea"/>
                <a:cs typeface="+mn-cs"/>
                <a:sym typeface="Helvetica"/>
              </a:defRPr>
            </a:pPr>
            <a:br/>
            <a:r>
              <a:t>- 超级礼包为您提供赢得游戏的最佳机会！</a:t>
            </a:r>
          </a:p>
          <a:p>
            <a:pPr marL="285750" indent="-285750">
              <a:buClr>
                <a:srgbClr val="000000"/>
              </a:buClr>
              <a:buSzPct val="100000"/>
              <a:buFont typeface="Arial"/>
              <a:buChar char="•"/>
              <a:defRPr>
                <a:solidFill>
                  <a:srgbClr val="FFFFFF"/>
                </a:solidFill>
                <a:latin typeface="+mn-lt"/>
                <a:ea typeface="+mn-ea"/>
                <a:cs typeface="+mn-cs"/>
                <a:sym typeface="Helvetica"/>
              </a:defRPr>
            </a:pPr>
            <a:br/>
            <a:r>
              <a:t>- 超级包的 PIX 是所有其他包的 10 倍！ </a:t>
            </a:r>
          </a:p>
          <a:p>
            <a:pPr marL="285750" indent="-285750">
              <a:buClr>
                <a:srgbClr val="000000"/>
              </a:buClr>
              <a:buSzPct val="100000"/>
              <a:buFont typeface="Arial"/>
              <a:buChar char="•"/>
              <a:defRPr>
                <a:solidFill>
                  <a:srgbClr val="FFFFFF"/>
                </a:solidFill>
                <a:latin typeface="+mn-lt"/>
                <a:ea typeface="+mn-ea"/>
                <a:cs typeface="+mn-cs"/>
                <a:sym typeface="Helvetica"/>
              </a:defRPr>
            </a:pPr>
            <a:br/>
            <a:r>
              <a:t>- 更多的一切！ - 超级套装中包含更罕见、更稀有、更传奇、更强大的星球 IX PIX</a:t>
            </a:r>
          </a:p>
          <a:p>
            <a:pPr marL="285750" indent="-285750">
              <a:buClr>
                <a:srgbClr val="000000"/>
              </a:buClr>
              <a:buSzPct val="100000"/>
              <a:buFont typeface="Arial"/>
              <a:buChar char="•"/>
              <a:defRPr>
                <a:solidFill>
                  <a:srgbClr val="FFFFFF"/>
                </a:solidFill>
                <a:latin typeface="+mn-lt"/>
                <a:ea typeface="+mn-ea"/>
                <a:cs typeface="+mn-cs"/>
                <a:sym typeface="Helvetica"/>
              </a:defRPr>
            </a:pPr>
            <a:br/>
            <a:r>
              <a:t>- 超级包裹价值 2500 欧元</a:t>
            </a:r>
            <a:endParaRPr>
              <a:solidFill>
                <a:schemeClr val="accent1"/>
              </a:solidFill>
            </a:endParaRPr>
          </a:p>
          <a:p>
            <a:pPr marL="285750" indent="-285750">
              <a:buClr>
                <a:srgbClr val="000000"/>
              </a:buClr>
              <a:buSzPct val="100000"/>
              <a:buFont typeface="Arial"/>
              <a:buChar char="•"/>
              <a:defRPr>
                <a:solidFill>
                  <a:srgbClr val="FFFFFF"/>
                </a:solidFill>
                <a:latin typeface="+mn-lt"/>
                <a:ea typeface="+mn-ea"/>
                <a:cs typeface="+mn-cs"/>
                <a:sym typeface="Helvetica"/>
              </a:defRPr>
            </a:pPr>
            <a:br>
              <a:rPr>
                <a:solidFill>
                  <a:schemeClr val="accent1"/>
                </a:solidFill>
              </a:rPr>
            </a:br>
            <a:r>
              <a:t>- 超级套餐将仅在 PLANET IX 市场 推出后提供给大众购买</a:t>
            </a:r>
          </a:p>
        </p:txBody>
      </p:sp>
      <p:pic>
        <p:nvPicPr>
          <p:cNvPr id="140" name="m-logo-white,png.png" descr="m-logo-white,png.png"/>
          <p:cNvPicPr>
            <a:picLocks noChangeAspect="1"/>
          </p:cNvPicPr>
          <p:nvPr/>
        </p:nvPicPr>
        <p:blipFill>
          <a:blip r:embed="rId3">
            <a:extLst/>
          </a:blip>
          <a:stretch>
            <a:fillRect/>
          </a:stretch>
        </p:blipFill>
        <p:spPr>
          <a:xfrm>
            <a:off x="7383016" y="3845423"/>
            <a:ext cx="1875829" cy="144950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44" name="Google Shape;55;p13"/>
          <p:cNvSpPr/>
          <p:nvPr/>
        </p:nvSpPr>
        <p:spPr>
          <a:xfrm>
            <a:off x="576325" y="4284450"/>
            <a:ext cx="2229300" cy="576301"/>
          </a:xfrm>
          <a:prstGeom prst="rect">
            <a:avLst/>
          </a:prstGeom>
          <a:solidFill>
            <a:srgbClr val="000000"/>
          </a:solidFill>
          <a:ln>
            <a:solidFill>
              <a:srgbClr val="000000"/>
            </a:solidFill>
          </a:ln>
        </p:spPr>
        <p:txBody>
          <a:bodyPr lIns="45719" rIns="45719" anchor="ctr"/>
          <a:lstStyle/>
          <a:p>
            <a:pPr/>
          </a:p>
        </p:txBody>
      </p:sp>
      <p:sp>
        <p:nvSpPr>
          <p:cNvPr id="145" name="Rektangel 3"/>
          <p:cNvSpPr txBox="1"/>
          <p:nvPr/>
        </p:nvSpPr>
        <p:spPr>
          <a:xfrm>
            <a:off x="208158" y="209358"/>
            <a:ext cx="1475741" cy="4089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800">
                <a:solidFill>
                  <a:srgbClr val="FFFFFF"/>
                </a:solidFill>
              </a:defRPr>
            </a:lvl1pPr>
          </a:lstStyle>
          <a:p>
            <a:pPr/>
            <a:r>
              <a:t>先锋超级包装</a:t>
            </a:r>
          </a:p>
        </p:txBody>
      </p:sp>
      <p:pic>
        <p:nvPicPr>
          <p:cNvPr id="146" name="Bildobjekt 4" descr="Bildobjekt 4"/>
          <p:cNvPicPr>
            <a:picLocks noChangeAspect="1"/>
          </p:cNvPicPr>
          <p:nvPr/>
        </p:nvPicPr>
        <p:blipFill>
          <a:blip r:embed="rId3">
            <a:extLst/>
          </a:blip>
          <a:stretch>
            <a:fillRect/>
          </a:stretch>
        </p:blipFill>
        <p:spPr>
          <a:xfrm>
            <a:off x="1807531" y="649802"/>
            <a:ext cx="3877950" cy="2029037"/>
          </a:xfrm>
          <a:prstGeom prst="rect">
            <a:avLst/>
          </a:prstGeom>
          <a:ln w="12700">
            <a:miter lim="400000"/>
          </a:ln>
        </p:spPr>
      </p:pic>
      <p:pic>
        <p:nvPicPr>
          <p:cNvPr id="147" name="Bildobjekt 6" descr="Bildobjekt 6"/>
          <p:cNvPicPr>
            <a:picLocks noChangeAspect="1"/>
          </p:cNvPicPr>
          <p:nvPr/>
        </p:nvPicPr>
        <p:blipFill>
          <a:blip r:embed="rId4">
            <a:extLst/>
          </a:blip>
          <a:stretch>
            <a:fillRect/>
          </a:stretch>
        </p:blipFill>
        <p:spPr>
          <a:xfrm>
            <a:off x="6551683" y="781924"/>
            <a:ext cx="2571052" cy="4271900"/>
          </a:xfrm>
          <a:prstGeom prst="rect">
            <a:avLst/>
          </a:prstGeom>
          <a:ln w="12700">
            <a:miter lim="400000"/>
          </a:ln>
        </p:spPr>
      </p:pic>
      <p:sp>
        <p:nvSpPr>
          <p:cNvPr id="148" name="特别的 PIX 包裹掉落"/>
          <p:cNvSpPr txBox="1"/>
          <p:nvPr/>
        </p:nvSpPr>
        <p:spPr>
          <a:xfrm>
            <a:off x="2791454" y="425899"/>
            <a:ext cx="1734119"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特别的 PIX 包裹掉落</a:t>
            </a:r>
          </a:p>
        </p:txBody>
      </p:sp>
      <p:sp>
        <p:nvSpPr>
          <p:cNvPr id="149" name="具有里程碑意义的 NFT 的版税"/>
          <p:cNvSpPr txBox="1"/>
          <p:nvPr/>
        </p:nvSpPr>
        <p:spPr>
          <a:xfrm>
            <a:off x="6843393" y="1078950"/>
            <a:ext cx="1987631"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1100">
                <a:solidFill>
                  <a:srgbClr val="FFFFFF"/>
                </a:solidFill>
                <a:latin typeface="Gill Sans"/>
                <a:ea typeface="Gill Sans"/>
                <a:cs typeface="Gill Sans"/>
                <a:sym typeface="Gill Sans"/>
              </a:defRPr>
            </a:lvl1pPr>
          </a:lstStyle>
          <a:p>
            <a:pPr/>
            <a:r>
              <a:t>具有里程碑意义的 NFT 的版税</a:t>
            </a:r>
          </a:p>
        </p:txBody>
      </p:sp>
      <p:sp>
        <p:nvSpPr>
          <p:cNvPr id="150" name="Rectangle"/>
          <p:cNvSpPr/>
          <p:nvPr/>
        </p:nvSpPr>
        <p:spPr>
          <a:xfrm>
            <a:off x="6567841" y="4202196"/>
            <a:ext cx="2538735" cy="740808"/>
          </a:xfrm>
          <a:prstGeom prst="rect">
            <a:avLst/>
          </a:prstGeom>
          <a:solidFill>
            <a:schemeClr val="accent2">
              <a:lumOff val="-2588"/>
            </a:schemeClr>
          </a:solidFill>
          <a:ln w="12700">
            <a:miter lim="400000"/>
          </a:ln>
          <a:effectLst>
            <a:outerShdw sx="100000" sy="100000" kx="0" ky="0" algn="b" rotWithShape="0" blurRad="38100" dist="23000" dir="5400000">
              <a:srgbClr val="000000">
                <a:alpha val="35000"/>
              </a:srgbClr>
            </a:outerShdw>
          </a:effectLst>
        </p:spPr>
        <p:txBody>
          <a:bodyPr lIns="45719" rIns="45719" anchor="ctr"/>
          <a:lstStyle/>
          <a:p>
            <a:pPr/>
          </a:p>
        </p:txBody>
      </p:sp>
      <p:sp>
        <p:nvSpPr>
          <p:cNvPr id="151" name="拥有 NFT…"/>
          <p:cNvSpPr txBox="1"/>
          <p:nvPr/>
        </p:nvSpPr>
        <p:spPr>
          <a:xfrm>
            <a:off x="6819807" y="4255100"/>
            <a:ext cx="1852614"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1000">
                <a:solidFill>
                  <a:srgbClr val="FFFFFF"/>
                </a:solidFill>
                <a:latin typeface="Gill Sans"/>
                <a:ea typeface="Gill Sans"/>
                <a:cs typeface="Gill Sans"/>
                <a:sym typeface="Gill Sans"/>
              </a:defRPr>
            </a:pPr>
            <a:r>
              <a:t>拥有 NFT</a:t>
            </a:r>
          </a:p>
          <a:p>
            <a:pPr algn="ctr" defTabSz="584200">
              <a:defRPr sz="1000">
                <a:solidFill>
                  <a:srgbClr val="FFFFFF"/>
                </a:solidFill>
                <a:latin typeface="Gill Sans"/>
                <a:ea typeface="Gill Sans"/>
                <a:cs typeface="Gill Sans"/>
                <a:sym typeface="Gill Sans"/>
              </a:defRPr>
            </a:pPr>
            <a:r>
              <a:t>在 NFT 周围区域进行的交易为 </a:t>
            </a:r>
          </a:p>
          <a:p>
            <a:pPr algn="ctr" defTabSz="584200">
              <a:defRPr sz="1000">
                <a:solidFill>
                  <a:srgbClr val="FFFFFF"/>
                </a:solidFill>
                <a:latin typeface="Gill Sans"/>
                <a:ea typeface="Gill Sans"/>
                <a:cs typeface="Gill Sans"/>
                <a:sym typeface="Gill Sans"/>
              </a:defRPr>
            </a:pPr>
            <a:r>
              <a:t>NFT 持有者提供佣金。</a:t>
            </a:r>
          </a:p>
        </p:txBody>
      </p:sp>
      <p:pic>
        <p:nvPicPr>
          <p:cNvPr id="152" name="picture-9.jpeg" descr="picture-9.jpeg"/>
          <p:cNvPicPr>
            <a:picLocks noChangeAspect="0"/>
          </p:cNvPicPr>
          <p:nvPr/>
        </p:nvPicPr>
        <p:blipFill>
          <a:blip r:embed="rId5">
            <a:extLst/>
          </a:blip>
          <a:srcRect l="2141" t="40103" r="11382" b="1412"/>
          <a:stretch>
            <a:fillRect/>
          </a:stretch>
        </p:blipFill>
        <p:spPr>
          <a:xfrm>
            <a:off x="-529157" y="2624512"/>
            <a:ext cx="7187631" cy="2722117"/>
          </a:xfrm>
          <a:prstGeom prst="rect">
            <a:avLst/>
          </a:prstGeom>
          <a:ln w="12700">
            <a:miter lim="400000"/>
          </a:ln>
        </p:spPr>
      </p:pic>
      <p:sp>
        <p:nvSpPr>
          <p:cNvPr id="153" name="传奇的"/>
          <p:cNvSpPr txBox="1"/>
          <p:nvPr/>
        </p:nvSpPr>
        <p:spPr>
          <a:xfrm>
            <a:off x="-502380" y="2977693"/>
            <a:ext cx="4191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传奇的</a:t>
            </a:r>
          </a:p>
        </p:txBody>
      </p:sp>
      <p:sp>
        <p:nvSpPr>
          <p:cNvPr id="154" name="首都市中心"/>
          <p:cNvSpPr txBox="1"/>
          <p:nvPr/>
        </p:nvSpPr>
        <p:spPr>
          <a:xfrm>
            <a:off x="-603980" y="4768393"/>
            <a:ext cx="6223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首都市中心</a:t>
            </a:r>
          </a:p>
        </p:txBody>
      </p:sp>
      <p:sp>
        <p:nvSpPr>
          <p:cNvPr id="155" name="传奇的"/>
          <p:cNvSpPr txBox="1"/>
          <p:nvPr/>
        </p:nvSpPr>
        <p:spPr>
          <a:xfrm>
            <a:off x="692149" y="3416300"/>
            <a:ext cx="4191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传奇的</a:t>
            </a:r>
          </a:p>
        </p:txBody>
      </p:sp>
      <p:sp>
        <p:nvSpPr>
          <p:cNvPr id="156" name="稀有的"/>
          <p:cNvSpPr txBox="1"/>
          <p:nvPr/>
        </p:nvSpPr>
        <p:spPr>
          <a:xfrm>
            <a:off x="1720120" y="3416300"/>
            <a:ext cx="4191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稀有的</a:t>
            </a:r>
          </a:p>
        </p:txBody>
      </p:sp>
      <p:sp>
        <p:nvSpPr>
          <p:cNvPr id="157" name="罕见"/>
          <p:cNvSpPr txBox="1"/>
          <p:nvPr/>
        </p:nvSpPr>
        <p:spPr>
          <a:xfrm>
            <a:off x="3051175" y="3416300"/>
            <a:ext cx="317500"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罕见</a:t>
            </a:r>
          </a:p>
        </p:txBody>
      </p:sp>
      <p:sp>
        <p:nvSpPr>
          <p:cNvPr id="158" name="常见的"/>
          <p:cNvSpPr txBox="1"/>
          <p:nvPr/>
        </p:nvSpPr>
        <p:spPr>
          <a:xfrm>
            <a:off x="4286249" y="3416300"/>
            <a:ext cx="4191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常见的</a:t>
            </a:r>
          </a:p>
        </p:txBody>
      </p:sp>
      <p:sp>
        <p:nvSpPr>
          <p:cNvPr id="159" name="例外"/>
          <p:cNvSpPr txBox="1"/>
          <p:nvPr/>
        </p:nvSpPr>
        <p:spPr>
          <a:xfrm>
            <a:off x="5553075" y="3416300"/>
            <a:ext cx="317500"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例外</a:t>
            </a:r>
          </a:p>
        </p:txBody>
      </p:sp>
      <p:sp>
        <p:nvSpPr>
          <p:cNvPr id="160" name="首都市中心"/>
          <p:cNvSpPr txBox="1"/>
          <p:nvPr/>
        </p:nvSpPr>
        <p:spPr>
          <a:xfrm>
            <a:off x="547013" y="4638675"/>
            <a:ext cx="6223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首都市中心</a:t>
            </a:r>
          </a:p>
        </p:txBody>
      </p:sp>
      <p:sp>
        <p:nvSpPr>
          <p:cNvPr id="161" name="首都"/>
          <p:cNvSpPr txBox="1"/>
          <p:nvPr/>
        </p:nvSpPr>
        <p:spPr>
          <a:xfrm>
            <a:off x="1532224" y="4638675"/>
            <a:ext cx="3175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首都</a:t>
            </a:r>
          </a:p>
        </p:txBody>
      </p:sp>
      <p:sp>
        <p:nvSpPr>
          <p:cNvPr id="162" name="自然保护区"/>
          <p:cNvSpPr txBox="1"/>
          <p:nvPr/>
        </p:nvSpPr>
        <p:spPr>
          <a:xfrm>
            <a:off x="1918613" y="4638675"/>
            <a:ext cx="6223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自然保护区</a:t>
            </a:r>
          </a:p>
        </p:txBody>
      </p:sp>
      <p:sp>
        <p:nvSpPr>
          <p:cNvPr id="163" name="海岸线"/>
          <p:cNvSpPr txBox="1"/>
          <p:nvPr/>
        </p:nvSpPr>
        <p:spPr>
          <a:xfrm>
            <a:off x="2718713" y="4638675"/>
            <a:ext cx="4191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海岸线</a:t>
            </a:r>
          </a:p>
        </p:txBody>
      </p:sp>
      <p:sp>
        <p:nvSpPr>
          <p:cNvPr id="164" name="都市区"/>
          <p:cNvSpPr txBox="1"/>
          <p:nvPr/>
        </p:nvSpPr>
        <p:spPr>
          <a:xfrm>
            <a:off x="3285001" y="4638675"/>
            <a:ext cx="4191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都市区</a:t>
            </a:r>
          </a:p>
        </p:txBody>
      </p:sp>
      <p:sp>
        <p:nvSpPr>
          <p:cNvPr id="165" name="郊区"/>
          <p:cNvSpPr txBox="1"/>
          <p:nvPr/>
        </p:nvSpPr>
        <p:spPr>
          <a:xfrm>
            <a:off x="4041954" y="4638675"/>
            <a:ext cx="3175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郊区</a:t>
            </a:r>
          </a:p>
        </p:txBody>
      </p:sp>
      <p:sp>
        <p:nvSpPr>
          <p:cNvPr id="166" name="农村"/>
          <p:cNvSpPr txBox="1"/>
          <p:nvPr/>
        </p:nvSpPr>
        <p:spPr>
          <a:xfrm>
            <a:off x="4573919" y="4638675"/>
            <a:ext cx="3175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农村</a:t>
            </a:r>
          </a:p>
        </p:txBody>
      </p:sp>
      <p:sp>
        <p:nvSpPr>
          <p:cNvPr id="167" name="北极和山脉"/>
          <p:cNvSpPr txBox="1"/>
          <p:nvPr/>
        </p:nvSpPr>
        <p:spPr>
          <a:xfrm>
            <a:off x="5139378" y="4638675"/>
            <a:ext cx="6223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北极和山脉</a:t>
            </a:r>
          </a:p>
        </p:txBody>
      </p:sp>
      <p:sp>
        <p:nvSpPr>
          <p:cNvPr id="168" name="沙漠和苔原"/>
          <p:cNvSpPr txBox="1"/>
          <p:nvPr/>
        </p:nvSpPr>
        <p:spPr>
          <a:xfrm>
            <a:off x="5703213" y="4638675"/>
            <a:ext cx="6223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沙漠和苔原</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72" name="Google Shape;56;p13"/>
          <p:cNvSpPr txBox="1"/>
          <p:nvPr/>
        </p:nvSpPr>
        <p:spPr>
          <a:xfrm>
            <a:off x="1182299" y="180695"/>
            <a:ext cx="6779402" cy="690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b="1" sz="2800">
                <a:solidFill>
                  <a:srgbClr val="FFFFFF"/>
                </a:solidFill>
              </a:defRPr>
            </a:lvl1pPr>
          </a:lstStyle>
          <a:p>
            <a:pPr/>
            <a:r>
              <a:t>CROWD1 董事及以上的独家优惠！</a:t>
            </a:r>
          </a:p>
        </p:txBody>
      </p:sp>
      <p:sp>
        <p:nvSpPr>
          <p:cNvPr id="173" name="Rektangel 3"/>
          <p:cNvSpPr txBox="1"/>
          <p:nvPr/>
        </p:nvSpPr>
        <p:spPr>
          <a:xfrm>
            <a:off x="3790967" y="1566644"/>
            <a:ext cx="1539254" cy="408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1800">
                <a:solidFill>
                  <a:srgbClr val="FFFFFF"/>
                </a:solidFill>
              </a:defRPr>
            </a:lvl1pPr>
          </a:lstStyle>
          <a:p>
            <a:pPr/>
            <a:r>
              <a:t>先锋超级套餐 </a:t>
            </a:r>
          </a:p>
        </p:txBody>
      </p:sp>
      <p:sp>
        <p:nvSpPr>
          <p:cNvPr id="174" name="Rektangel 2"/>
          <p:cNvSpPr txBox="1"/>
          <p:nvPr/>
        </p:nvSpPr>
        <p:spPr>
          <a:xfrm>
            <a:off x="2723754" y="2207354"/>
            <a:ext cx="4480561" cy="22541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defRPr>
            </a:pPr>
            <a:r>
              <a:t>5000 欧元包括 3 个超级套餐代金券</a:t>
            </a:r>
          </a:p>
          <a:p>
            <a:pPr>
              <a:defRPr>
                <a:solidFill>
                  <a:srgbClr val="FFFFFF"/>
                </a:solidFill>
              </a:defRPr>
            </a:pPr>
            <a:r>
              <a:t>(包裹价值 7500 欧元）</a:t>
            </a:r>
          </a:p>
          <a:p>
            <a:pPr>
              <a:defRPr>
                <a:solidFill>
                  <a:srgbClr val="FFFFFF"/>
                </a:solidFill>
              </a:defRPr>
            </a:pPr>
          </a:p>
          <a:p>
            <a:pPr>
              <a:defRPr b="1">
                <a:solidFill>
                  <a:srgbClr val="FFFFFF"/>
                </a:solidFill>
              </a:defRPr>
            </a:pPr>
            <a:r>
              <a:t>50,000 欧元包括 35 张超级包裹代金券</a:t>
            </a:r>
          </a:p>
          <a:p>
            <a:pPr>
              <a:defRPr b="1">
                <a:solidFill>
                  <a:srgbClr val="FFFFFF"/>
                </a:solidFill>
              </a:defRPr>
            </a:pPr>
            <a:r>
              <a:t>(包裹价值 87,500 欧元）</a:t>
            </a:r>
            <a:endParaRPr b="0"/>
          </a:p>
          <a:p>
            <a:pPr>
              <a:defRPr>
                <a:solidFill>
                  <a:srgbClr val="FFFFFF"/>
                </a:solidFill>
              </a:defRPr>
            </a:pPr>
          </a:p>
          <a:p>
            <a:pPr>
              <a:defRPr b="1">
                <a:solidFill>
                  <a:srgbClr val="FFFFFF"/>
                </a:solidFill>
              </a:defRPr>
            </a:pPr>
            <a:r>
              <a:t>100,000 欧元包括 90 张超级包裹代金券</a:t>
            </a:r>
          </a:p>
          <a:p>
            <a:pPr>
              <a:defRPr b="1">
                <a:solidFill>
                  <a:srgbClr val="FFFFFF"/>
                </a:solidFill>
              </a:defRPr>
            </a:pPr>
            <a:r>
              <a:t>(包裹价值 225,000 欧元）</a:t>
            </a:r>
            <a:endParaRPr b="0"/>
          </a:p>
        </p:txBody>
      </p:sp>
      <p:sp>
        <p:nvSpPr>
          <p:cNvPr id="175" name="textruta 4"/>
          <p:cNvSpPr txBox="1"/>
          <p:nvPr/>
        </p:nvSpPr>
        <p:spPr>
          <a:xfrm>
            <a:off x="2726850" y="4330028"/>
            <a:ext cx="3686620"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FFFFFF"/>
                </a:solidFill>
              </a:defRPr>
            </a:lvl1pPr>
          </a:lstStyle>
          <a:p>
            <a:pPr/>
            <a:r>
              <a:t>限时使用 BTC、ETH、QAICASH 或 BP 购买</a:t>
            </a:r>
          </a:p>
        </p:txBody>
      </p:sp>
      <p:pic>
        <p:nvPicPr>
          <p:cNvPr id="176" name="m-logo-white,png.png" descr="m-logo-white,png.png"/>
          <p:cNvPicPr>
            <a:picLocks noChangeAspect="1"/>
          </p:cNvPicPr>
          <p:nvPr/>
        </p:nvPicPr>
        <p:blipFill>
          <a:blip r:embed="rId3">
            <a:extLst/>
          </a:blip>
          <a:stretch>
            <a:fillRect/>
          </a:stretch>
        </p:blipFill>
        <p:spPr>
          <a:xfrm>
            <a:off x="7383016" y="3845423"/>
            <a:ext cx="1875829" cy="1449504"/>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80" name="Rectangle"/>
          <p:cNvSpPr/>
          <p:nvPr/>
        </p:nvSpPr>
        <p:spPr>
          <a:xfrm>
            <a:off x="0" y="0"/>
            <a:ext cx="9144000" cy="5143500"/>
          </a:xfrm>
          <a:prstGeom prst="rect">
            <a:avLst/>
          </a:prstGeom>
          <a:solidFill>
            <a:srgbClr val="000000"/>
          </a:solidFill>
          <a:ln w="12700">
            <a:miter lim="400000"/>
          </a:ln>
        </p:spPr>
        <p:txBody>
          <a:bodyPr lIns="50800" tIns="50800" rIns="50800" bIns="50800" anchor="ctr"/>
          <a:lstStyle/>
          <a:p>
            <a:pPr defTabSz="457200">
              <a:defRPr sz="1200">
                <a:latin typeface="+mn-lt"/>
                <a:ea typeface="+mn-ea"/>
                <a:cs typeface="+mn-cs"/>
                <a:sym typeface="Helvetica"/>
              </a:defRPr>
            </a:pPr>
          </a:p>
        </p:txBody>
      </p:sp>
      <p:pic>
        <p:nvPicPr>
          <p:cNvPr id="181" name="picture-5.jpeg" descr="picture-5.jpeg"/>
          <p:cNvPicPr>
            <a:picLocks noChangeAspect="0"/>
          </p:cNvPicPr>
          <p:nvPr/>
        </p:nvPicPr>
        <p:blipFill>
          <a:blip r:embed="rId3">
            <a:extLst/>
          </a:blip>
          <a:stretch>
            <a:fillRect/>
          </a:stretch>
        </p:blipFill>
        <p:spPr>
          <a:xfrm>
            <a:off x="792480" y="0"/>
            <a:ext cx="7315201" cy="5120641"/>
          </a:xfrm>
          <a:prstGeom prst="rect">
            <a:avLst/>
          </a:prstGeom>
          <a:ln w="12700">
            <a:miter lim="400000"/>
          </a:ln>
        </p:spPr>
      </p:pic>
      <p:sp>
        <p:nvSpPr>
          <p:cNvPr id="182" name="比较两种不同的游戏实用程序"/>
          <p:cNvSpPr txBox="1"/>
          <p:nvPr/>
        </p:nvSpPr>
        <p:spPr>
          <a:xfrm>
            <a:off x="2329179" y="339502"/>
            <a:ext cx="424180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2500">
                <a:solidFill>
                  <a:srgbClr val="FFFFFF"/>
                </a:solidFill>
                <a:latin typeface="Gill Sans"/>
                <a:ea typeface="Gill Sans"/>
                <a:cs typeface="Gill Sans"/>
                <a:sym typeface="Gill Sans"/>
              </a:defRPr>
            </a:lvl1pPr>
          </a:lstStyle>
          <a:p>
            <a:pPr/>
            <a:r>
              <a:t>比较两种不同的游戏实用程序</a:t>
            </a:r>
          </a:p>
        </p:txBody>
      </p:sp>
      <p:sp>
        <p:nvSpPr>
          <p:cNvPr id="183" name="游戏以随机结果开始"/>
          <p:cNvSpPr txBox="1"/>
          <p:nvPr/>
        </p:nvSpPr>
        <p:spPr>
          <a:xfrm>
            <a:off x="2403475" y="1952625"/>
            <a:ext cx="800101"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游戏以随机结果开始</a:t>
            </a:r>
          </a:p>
        </p:txBody>
      </p:sp>
      <p:sp>
        <p:nvSpPr>
          <p:cNvPr id="184" name="启用购买和收集开始"/>
          <p:cNvSpPr txBox="1"/>
          <p:nvPr/>
        </p:nvSpPr>
        <p:spPr>
          <a:xfrm>
            <a:off x="3521075" y="1952625"/>
            <a:ext cx="800101"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启用购买和收集开始</a:t>
            </a:r>
          </a:p>
        </p:txBody>
      </p:sp>
      <p:sp>
        <p:nvSpPr>
          <p:cNvPr id="185" name="游戏更多地发展为战略决策"/>
          <p:cNvSpPr txBox="1"/>
          <p:nvPr/>
        </p:nvSpPr>
        <p:spPr>
          <a:xfrm>
            <a:off x="4524374" y="1952625"/>
            <a:ext cx="1028701"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游戏更多地发展为战略决策</a:t>
            </a:r>
          </a:p>
        </p:txBody>
      </p:sp>
      <p:sp>
        <p:nvSpPr>
          <p:cNvPr id="186" name="先发优势通常会获胜"/>
          <p:cNvSpPr txBox="1"/>
          <p:nvPr/>
        </p:nvSpPr>
        <p:spPr>
          <a:xfrm>
            <a:off x="5768975" y="1952625"/>
            <a:ext cx="800101"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先发优势通常会获胜</a:t>
            </a:r>
          </a:p>
        </p:txBody>
      </p:sp>
      <p:sp>
        <p:nvSpPr>
          <p:cNvPr id="187" name="胜利者获得有限的荣耀"/>
          <p:cNvSpPr txBox="1"/>
          <p:nvPr/>
        </p:nvSpPr>
        <p:spPr>
          <a:xfrm>
            <a:off x="6835775" y="1952625"/>
            <a:ext cx="876301"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胜利者获得有限的荣耀</a:t>
            </a:r>
          </a:p>
        </p:txBody>
      </p:sp>
      <p:sp>
        <p:nvSpPr>
          <p:cNvPr id="188" name="投资 PIX = 幸运抽奖"/>
          <p:cNvSpPr txBox="1"/>
          <p:nvPr/>
        </p:nvSpPr>
        <p:spPr>
          <a:xfrm>
            <a:off x="2407846" y="4000500"/>
            <a:ext cx="791358"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投资 PIX = 幸运抽奖</a:t>
            </a:r>
          </a:p>
        </p:txBody>
      </p:sp>
      <p:sp>
        <p:nvSpPr>
          <p:cNvPr id="189" name="单一和点差 PIX = 低价值资产"/>
          <p:cNvSpPr txBox="1"/>
          <p:nvPr/>
        </p:nvSpPr>
        <p:spPr>
          <a:xfrm>
            <a:off x="3373046" y="4000500"/>
            <a:ext cx="1096158"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单一和点差 PIX = 低价值资产</a:t>
            </a:r>
          </a:p>
        </p:txBody>
      </p:sp>
      <p:sp>
        <p:nvSpPr>
          <p:cNvPr id="190" name="资产组能够在市场上创造指数级价值"/>
          <p:cNvSpPr txBox="1"/>
          <p:nvPr/>
        </p:nvSpPr>
        <p:spPr>
          <a:xfrm>
            <a:off x="4371975" y="4479925"/>
            <a:ext cx="1333501"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资产组能够在市场上创造指数级价值</a:t>
            </a:r>
          </a:p>
        </p:txBody>
      </p:sp>
      <p:sp>
        <p:nvSpPr>
          <p:cNvPr id="191" name="NFT 可以是个人拥有或共同拥有"/>
          <p:cNvSpPr txBox="1"/>
          <p:nvPr/>
        </p:nvSpPr>
        <p:spPr>
          <a:xfrm>
            <a:off x="5573452" y="4000500"/>
            <a:ext cx="1191146"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NFT 可以是个人拥有或共同拥有</a:t>
            </a:r>
          </a:p>
        </p:txBody>
      </p:sp>
      <p:sp>
        <p:nvSpPr>
          <p:cNvPr id="192" name="现实世界的收益率资产向 NFT 所有者产生支出"/>
          <p:cNvSpPr txBox="1"/>
          <p:nvPr/>
        </p:nvSpPr>
        <p:spPr>
          <a:xfrm>
            <a:off x="6439166" y="4479925"/>
            <a:ext cx="1669518" cy="20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600">
                <a:solidFill>
                  <a:srgbClr val="FFFFFF"/>
                </a:solidFill>
                <a:latin typeface="Gill Sans"/>
                <a:ea typeface="Gill Sans"/>
                <a:cs typeface="Gill Sans"/>
                <a:sym typeface="Gill Sans"/>
              </a:defRPr>
            </a:lvl1pPr>
          </a:lstStyle>
          <a:p>
            <a:pPr/>
            <a:r>
              <a:t>现实世界的收益率资产向 NFT 所有者产生支出</a:t>
            </a:r>
          </a:p>
        </p:txBody>
      </p:sp>
      <p:pic>
        <p:nvPicPr>
          <p:cNvPr id="193" name="m-logo-white,png.png" descr="m-logo-white,png.png"/>
          <p:cNvPicPr>
            <a:picLocks noChangeAspect="1"/>
          </p:cNvPicPr>
          <p:nvPr/>
        </p:nvPicPr>
        <p:blipFill>
          <a:blip r:embed="rId4">
            <a:extLst/>
          </a:blip>
          <a:stretch>
            <a:fillRect/>
          </a:stretch>
        </p:blipFill>
        <p:spPr>
          <a:xfrm>
            <a:off x="7511288" y="33895"/>
            <a:ext cx="1875830" cy="144950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Google Shape;130;p17" descr="Google Shape;130;p17"/>
          <p:cNvPicPr>
            <a:picLocks noChangeAspect="1"/>
          </p:cNvPicPr>
          <p:nvPr/>
        </p:nvPicPr>
        <p:blipFill>
          <a:blip r:embed="rId2">
            <a:extLst/>
          </a:blip>
          <a:stretch>
            <a:fillRect/>
          </a:stretch>
        </p:blipFill>
        <p:spPr>
          <a:xfrm>
            <a:off x="-457200" y="-243186"/>
            <a:ext cx="10058398" cy="5657851"/>
          </a:xfrm>
          <a:prstGeom prst="rect">
            <a:avLst/>
          </a:prstGeom>
          <a:ln w="12700">
            <a:miter lim="400000"/>
          </a:ln>
        </p:spPr>
      </p:pic>
      <p:pic>
        <p:nvPicPr>
          <p:cNvPr id="198" name="Bildobjekt 2" descr="Bildobjekt 2"/>
          <p:cNvPicPr>
            <a:picLocks noChangeAspect="1"/>
          </p:cNvPicPr>
          <p:nvPr/>
        </p:nvPicPr>
        <p:blipFill>
          <a:blip r:embed="rId3">
            <a:extLst/>
          </a:blip>
          <a:stretch>
            <a:fillRect/>
          </a:stretch>
        </p:blipFill>
        <p:spPr>
          <a:xfrm>
            <a:off x="-3" y="0"/>
            <a:ext cx="9144001" cy="722201"/>
          </a:xfrm>
          <a:prstGeom prst="rect">
            <a:avLst/>
          </a:prstGeom>
          <a:ln w="12700">
            <a:miter lim="400000"/>
          </a:ln>
        </p:spPr>
      </p:pic>
      <p:pic>
        <p:nvPicPr>
          <p:cNvPr id="199" name="picture-9.jpeg" descr="picture-9.jpeg"/>
          <p:cNvPicPr>
            <a:picLocks noChangeAspect="0"/>
          </p:cNvPicPr>
          <p:nvPr/>
        </p:nvPicPr>
        <p:blipFill>
          <a:blip r:embed="rId4">
            <a:extLst/>
          </a:blip>
          <a:stretch>
            <a:fillRect/>
          </a:stretch>
        </p:blipFill>
        <p:spPr>
          <a:xfrm>
            <a:off x="0" y="0"/>
            <a:ext cx="9144000" cy="5120641"/>
          </a:xfrm>
          <a:prstGeom prst="rect">
            <a:avLst/>
          </a:prstGeom>
          <a:ln w="12700">
            <a:miter lim="400000"/>
          </a:ln>
        </p:spPr>
      </p:pic>
      <p:sp>
        <p:nvSpPr>
          <p:cNvPr id="200" name="PIX 单元"/>
          <p:cNvSpPr/>
          <p:nvPr/>
        </p:nvSpPr>
        <p:spPr>
          <a:xfrm>
            <a:off x="3000717" y="500075"/>
            <a:ext cx="3142566" cy="27201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defTabSz="584200">
              <a:lnSpc>
                <a:spcPts val="1900"/>
              </a:lnSpc>
              <a:defRPr sz="1700">
                <a:solidFill>
                  <a:srgbClr val="FEFEFE"/>
                </a:solidFill>
                <a:latin typeface="Times New Roman"/>
                <a:ea typeface="Times New Roman"/>
                <a:cs typeface="Times New Roman"/>
                <a:sym typeface="Times New Roman"/>
              </a:defRPr>
            </a:lvl1pPr>
          </a:lstStyle>
          <a:p>
            <a:pPr>
              <a:defRPr sz="4200">
                <a:solidFill>
                  <a:srgbClr val="000000"/>
                </a:solidFill>
                <a:latin typeface="Gill Sans"/>
                <a:ea typeface="Gill Sans"/>
                <a:cs typeface="Gill Sans"/>
                <a:sym typeface="Gill Sans"/>
              </a:defRPr>
            </a:pPr>
            <a:r>
              <a:rPr sz="1700">
                <a:solidFill>
                  <a:srgbClr val="FEFEFE"/>
                </a:solidFill>
                <a:latin typeface="Times New Roman"/>
                <a:ea typeface="Times New Roman"/>
                <a:cs typeface="Times New Roman"/>
                <a:sym typeface="Times New Roman"/>
              </a:rPr>
              <a:t>PIX 单元</a:t>
            </a:r>
          </a:p>
        </p:txBody>
      </p:sp>
      <p:sp>
        <p:nvSpPr>
          <p:cNvPr id="201" name="由于游戏在不同层级按价值划分，因此游戏中的每个 PIX 单元具有相同的购买价值，与层级无关。…"/>
          <p:cNvSpPr txBox="1"/>
          <p:nvPr/>
        </p:nvSpPr>
        <p:spPr>
          <a:xfrm>
            <a:off x="2040182" y="1658319"/>
            <a:ext cx="5063636"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900">
                <a:solidFill>
                  <a:srgbClr val="FFFFFF"/>
                </a:solidFill>
                <a:latin typeface="Gill Sans"/>
                <a:ea typeface="Gill Sans"/>
                <a:cs typeface="Gill Sans"/>
                <a:sym typeface="Gill Sans"/>
              </a:defRPr>
            </a:pPr>
            <a:r>
              <a:t>由于游戏在不同层级按价值划分，因此游戏中的每个 PIX 单元具有相同的购买价值，与层级无关。 </a:t>
            </a:r>
          </a:p>
          <a:p>
            <a:pPr algn="ctr" defTabSz="584200">
              <a:defRPr sz="900">
                <a:solidFill>
                  <a:srgbClr val="FFFFFF"/>
                </a:solidFill>
                <a:latin typeface="Gill Sans"/>
                <a:ea typeface="Gill Sans"/>
                <a:cs typeface="Gill Sans"/>
                <a:sym typeface="Gill Sans"/>
              </a:defRPr>
            </a:pPr>
            <a:r>
              <a:t>每个 PIX 单元的价格为 1 欧元，按套餐购买价格计算。</a:t>
            </a:r>
          </a:p>
        </p:txBody>
      </p:sp>
      <p:sp>
        <p:nvSpPr>
          <p:cNvPr id="202" name="传奇的"/>
          <p:cNvSpPr txBox="1"/>
          <p:nvPr/>
        </p:nvSpPr>
        <p:spPr>
          <a:xfrm>
            <a:off x="1562099" y="2520950"/>
            <a:ext cx="4191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传奇的</a:t>
            </a:r>
          </a:p>
        </p:txBody>
      </p:sp>
      <p:sp>
        <p:nvSpPr>
          <p:cNvPr id="203" name="稀有的"/>
          <p:cNvSpPr txBox="1"/>
          <p:nvPr/>
        </p:nvSpPr>
        <p:spPr>
          <a:xfrm>
            <a:off x="2711449" y="2520950"/>
            <a:ext cx="4191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稀有的</a:t>
            </a:r>
          </a:p>
        </p:txBody>
      </p:sp>
      <p:sp>
        <p:nvSpPr>
          <p:cNvPr id="204" name="罕见"/>
          <p:cNvSpPr txBox="1"/>
          <p:nvPr/>
        </p:nvSpPr>
        <p:spPr>
          <a:xfrm>
            <a:off x="4159250" y="2520950"/>
            <a:ext cx="317500"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罕见</a:t>
            </a:r>
          </a:p>
        </p:txBody>
      </p:sp>
      <p:sp>
        <p:nvSpPr>
          <p:cNvPr id="205" name="常见的"/>
          <p:cNvSpPr txBox="1"/>
          <p:nvPr/>
        </p:nvSpPr>
        <p:spPr>
          <a:xfrm>
            <a:off x="5521324" y="2520950"/>
            <a:ext cx="4191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常见的</a:t>
            </a:r>
          </a:p>
        </p:txBody>
      </p:sp>
      <p:sp>
        <p:nvSpPr>
          <p:cNvPr id="206" name="例外"/>
          <p:cNvSpPr txBox="1"/>
          <p:nvPr/>
        </p:nvSpPr>
        <p:spPr>
          <a:xfrm>
            <a:off x="6908800" y="2520950"/>
            <a:ext cx="317500"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例外</a:t>
            </a:r>
          </a:p>
        </p:txBody>
      </p:sp>
      <p:sp>
        <p:nvSpPr>
          <p:cNvPr id="207" name="首都市中心"/>
          <p:cNvSpPr txBox="1"/>
          <p:nvPr/>
        </p:nvSpPr>
        <p:spPr>
          <a:xfrm>
            <a:off x="1460499" y="4311650"/>
            <a:ext cx="6223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首都市中心</a:t>
            </a:r>
          </a:p>
        </p:txBody>
      </p:sp>
      <p:sp>
        <p:nvSpPr>
          <p:cNvPr id="208" name="首都"/>
          <p:cNvSpPr txBox="1"/>
          <p:nvPr/>
        </p:nvSpPr>
        <p:spPr>
          <a:xfrm>
            <a:off x="2454275" y="4311650"/>
            <a:ext cx="317500"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首都</a:t>
            </a:r>
          </a:p>
        </p:txBody>
      </p:sp>
      <p:sp>
        <p:nvSpPr>
          <p:cNvPr id="209" name="自然保护区"/>
          <p:cNvSpPr txBox="1"/>
          <p:nvPr/>
        </p:nvSpPr>
        <p:spPr>
          <a:xfrm>
            <a:off x="2895599" y="4311650"/>
            <a:ext cx="6223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自然保护区</a:t>
            </a:r>
          </a:p>
        </p:txBody>
      </p:sp>
      <p:sp>
        <p:nvSpPr>
          <p:cNvPr id="210" name="海岸线"/>
          <p:cNvSpPr txBox="1"/>
          <p:nvPr/>
        </p:nvSpPr>
        <p:spPr>
          <a:xfrm>
            <a:off x="3784599" y="4311650"/>
            <a:ext cx="4191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海岸线</a:t>
            </a:r>
          </a:p>
        </p:txBody>
      </p:sp>
      <p:sp>
        <p:nvSpPr>
          <p:cNvPr id="211" name="都市区"/>
          <p:cNvSpPr txBox="1"/>
          <p:nvPr/>
        </p:nvSpPr>
        <p:spPr>
          <a:xfrm>
            <a:off x="4362449" y="4311650"/>
            <a:ext cx="4191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都市区</a:t>
            </a:r>
          </a:p>
        </p:txBody>
      </p:sp>
      <p:sp>
        <p:nvSpPr>
          <p:cNvPr id="212" name="郊区"/>
          <p:cNvSpPr txBox="1"/>
          <p:nvPr/>
        </p:nvSpPr>
        <p:spPr>
          <a:xfrm>
            <a:off x="5222875" y="4311650"/>
            <a:ext cx="317500"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郊区</a:t>
            </a:r>
          </a:p>
        </p:txBody>
      </p:sp>
      <p:sp>
        <p:nvSpPr>
          <p:cNvPr id="213" name="农村"/>
          <p:cNvSpPr txBox="1"/>
          <p:nvPr/>
        </p:nvSpPr>
        <p:spPr>
          <a:xfrm>
            <a:off x="5813425" y="4311650"/>
            <a:ext cx="317500"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农村</a:t>
            </a:r>
          </a:p>
        </p:txBody>
      </p:sp>
      <p:sp>
        <p:nvSpPr>
          <p:cNvPr id="214" name="北极和山脉"/>
          <p:cNvSpPr txBox="1"/>
          <p:nvPr/>
        </p:nvSpPr>
        <p:spPr>
          <a:xfrm>
            <a:off x="6457949" y="4311650"/>
            <a:ext cx="6223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北极和山脉</a:t>
            </a:r>
          </a:p>
        </p:txBody>
      </p:sp>
      <p:sp>
        <p:nvSpPr>
          <p:cNvPr id="215" name="沙漠和苔原"/>
          <p:cNvSpPr txBox="1"/>
          <p:nvPr/>
        </p:nvSpPr>
        <p:spPr>
          <a:xfrm>
            <a:off x="7061199" y="4311650"/>
            <a:ext cx="622301"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800">
                <a:solidFill>
                  <a:srgbClr val="FFFFFF"/>
                </a:solidFill>
                <a:latin typeface="Gill Sans"/>
                <a:ea typeface="Gill Sans"/>
                <a:cs typeface="Gill Sans"/>
                <a:sym typeface="Gill Sans"/>
              </a:defRPr>
            </a:lvl1pPr>
          </a:lstStyle>
          <a:p>
            <a:pPr/>
            <a:r>
              <a:t>沙漠和苔原</a:t>
            </a:r>
          </a:p>
        </p:txBody>
      </p:sp>
      <p:pic>
        <p:nvPicPr>
          <p:cNvPr id="216" name="m-logo-white,png.png" descr="m-logo-white,png.png"/>
          <p:cNvPicPr>
            <a:picLocks noChangeAspect="1"/>
          </p:cNvPicPr>
          <p:nvPr/>
        </p:nvPicPr>
        <p:blipFill>
          <a:blip r:embed="rId5">
            <a:extLst/>
          </a:blip>
          <a:stretch>
            <a:fillRect/>
          </a:stretch>
        </p:blipFill>
        <p:spPr>
          <a:xfrm>
            <a:off x="7511288" y="33895"/>
            <a:ext cx="1875830" cy="144950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18" name="Rectangle"/>
          <p:cNvSpPr/>
          <p:nvPr/>
        </p:nvSpPr>
        <p:spPr>
          <a:xfrm>
            <a:off x="0" y="0"/>
            <a:ext cx="9144000" cy="5143500"/>
          </a:xfrm>
          <a:prstGeom prst="rect">
            <a:avLst/>
          </a:prstGeom>
          <a:solidFill>
            <a:srgbClr val="000000"/>
          </a:solidFill>
          <a:ln w="12700">
            <a:miter lim="400000"/>
          </a:ln>
        </p:spPr>
        <p:txBody>
          <a:bodyPr lIns="50800" tIns="50800" rIns="50800" bIns="50800" anchor="ctr"/>
          <a:lstStyle/>
          <a:p>
            <a:pPr defTabSz="457200">
              <a:defRPr sz="1200">
                <a:latin typeface="+mn-lt"/>
                <a:ea typeface="+mn-ea"/>
                <a:cs typeface="+mn-cs"/>
                <a:sym typeface="Helvetica"/>
              </a:defRPr>
            </a:pPr>
          </a:p>
        </p:txBody>
      </p:sp>
      <p:pic>
        <p:nvPicPr>
          <p:cNvPr id="219" name="picture-6.jpeg" descr="picture-6.jpeg"/>
          <p:cNvPicPr>
            <a:picLocks noChangeAspect="0"/>
          </p:cNvPicPr>
          <p:nvPr/>
        </p:nvPicPr>
        <p:blipFill>
          <a:blip r:embed="rId2">
            <a:extLst/>
          </a:blip>
          <a:stretch>
            <a:fillRect/>
          </a:stretch>
        </p:blipFill>
        <p:spPr>
          <a:xfrm>
            <a:off x="1287780" y="1097280"/>
            <a:ext cx="2979421" cy="3413761"/>
          </a:xfrm>
          <a:prstGeom prst="rect">
            <a:avLst/>
          </a:prstGeom>
          <a:ln w="12700">
            <a:miter lim="400000"/>
          </a:ln>
        </p:spPr>
      </p:pic>
      <p:pic>
        <p:nvPicPr>
          <p:cNvPr id="220" name="picture-7.jpeg" descr="picture-7.jpeg"/>
          <p:cNvPicPr>
            <a:picLocks noChangeAspect="0"/>
          </p:cNvPicPr>
          <p:nvPr/>
        </p:nvPicPr>
        <p:blipFill>
          <a:blip r:embed="rId3">
            <a:extLst/>
          </a:blip>
          <a:stretch>
            <a:fillRect/>
          </a:stretch>
        </p:blipFill>
        <p:spPr>
          <a:xfrm>
            <a:off x="5722620" y="1592580"/>
            <a:ext cx="2179321" cy="2461261"/>
          </a:xfrm>
          <a:prstGeom prst="rect">
            <a:avLst/>
          </a:prstGeom>
          <a:ln w="12700">
            <a:miter lim="400000"/>
          </a:ln>
        </p:spPr>
      </p:pic>
      <p:sp>
        <p:nvSpPr>
          <p:cNvPr id="221" name="Shape"/>
          <p:cNvSpPr/>
          <p:nvPr/>
        </p:nvSpPr>
        <p:spPr>
          <a:xfrm>
            <a:off x="4464050" y="1911350"/>
            <a:ext cx="1009650" cy="1708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21600" y="10800"/>
                </a:lnTo>
                <a:lnTo>
                  <a:pt x="10800" y="21600"/>
                </a:lnTo>
                <a:lnTo>
                  <a:pt x="0" y="21600"/>
                </a:lnTo>
                <a:lnTo>
                  <a:pt x="10800" y="10800"/>
                </a:lnTo>
                <a:lnTo>
                  <a:pt x="0" y="0"/>
                </a:lnTo>
                <a:close/>
              </a:path>
            </a:pathLst>
          </a:custGeom>
          <a:ln>
            <a:solidFill>
              <a:srgbClr val="6B6B6B"/>
            </a:solidFill>
            <a:miter lim="400000"/>
          </a:ln>
        </p:spPr>
        <p:txBody>
          <a:bodyPr lIns="50800" tIns="50800" rIns="50800" bIns="50800" anchor="ctr"/>
          <a:lstStyle/>
          <a:p>
            <a:pPr defTabSz="457200">
              <a:defRPr sz="1200">
                <a:latin typeface="+mn-lt"/>
                <a:ea typeface="+mn-ea"/>
                <a:cs typeface="+mn-cs"/>
                <a:sym typeface="Helvetica"/>
              </a:defRPr>
            </a:pPr>
          </a:p>
        </p:txBody>
      </p:sp>
      <p:pic>
        <p:nvPicPr>
          <p:cNvPr id="222" name="picture-8.jpeg" descr="picture-8.jpeg"/>
          <p:cNvPicPr>
            <a:picLocks noChangeAspect="0"/>
          </p:cNvPicPr>
          <p:nvPr/>
        </p:nvPicPr>
        <p:blipFill>
          <a:blip r:embed="rId4">
            <a:extLst/>
          </a:blip>
          <a:stretch>
            <a:fillRect/>
          </a:stretch>
        </p:blipFill>
        <p:spPr>
          <a:xfrm>
            <a:off x="4450079" y="1912620"/>
            <a:ext cx="1150621" cy="1722121"/>
          </a:xfrm>
          <a:prstGeom prst="rect">
            <a:avLst/>
          </a:prstGeom>
          <a:ln w="12700">
            <a:miter lim="400000"/>
          </a:ln>
        </p:spPr>
      </p:pic>
      <p:sp>
        <p:nvSpPr>
          <p:cNvPr id="223" name="Shape"/>
          <p:cNvSpPr/>
          <p:nvPr/>
        </p:nvSpPr>
        <p:spPr>
          <a:xfrm>
            <a:off x="4565650" y="1911350"/>
            <a:ext cx="1013701" cy="17009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21600" y="10800"/>
                </a:lnTo>
                <a:lnTo>
                  <a:pt x="10800" y="21600"/>
                </a:lnTo>
                <a:lnTo>
                  <a:pt x="0" y="21600"/>
                </a:lnTo>
                <a:lnTo>
                  <a:pt x="10800" y="10800"/>
                </a:lnTo>
                <a:lnTo>
                  <a:pt x="0" y="0"/>
                </a:lnTo>
                <a:close/>
              </a:path>
            </a:pathLst>
          </a:custGeom>
          <a:ln>
            <a:solidFill>
              <a:srgbClr val="6B6B6B"/>
            </a:solidFill>
            <a:miter lim="400000"/>
          </a:ln>
        </p:spPr>
        <p:txBody>
          <a:bodyPr lIns="50800" tIns="50800" rIns="50800" bIns="50800" anchor="ctr"/>
          <a:lstStyle/>
          <a:p>
            <a:pPr defTabSz="457200">
              <a:defRPr sz="1200">
                <a:latin typeface="+mn-lt"/>
                <a:ea typeface="+mn-ea"/>
                <a:cs typeface="+mn-cs"/>
                <a:sym typeface="Helvetica"/>
              </a:defRPr>
            </a:pPr>
          </a:p>
        </p:txBody>
      </p:sp>
      <p:sp>
        <p:nvSpPr>
          <p:cNvPr id="224" name="PIX PACK DROPS 如何运作？"/>
          <p:cNvSpPr/>
          <p:nvPr/>
        </p:nvSpPr>
        <p:spPr>
          <a:xfrm>
            <a:off x="3398198" y="591423"/>
            <a:ext cx="3142565" cy="27201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584200">
              <a:lnSpc>
                <a:spcPts val="1900"/>
              </a:lnSpc>
              <a:defRPr sz="1700">
                <a:solidFill>
                  <a:srgbClr val="FEFEFE"/>
                </a:solidFill>
                <a:latin typeface="Times New Roman"/>
                <a:ea typeface="Times New Roman"/>
                <a:cs typeface="Times New Roman"/>
                <a:sym typeface="Times New Roman"/>
              </a:defRPr>
            </a:lvl1pPr>
          </a:lstStyle>
          <a:p>
            <a:pPr>
              <a:defRPr sz="4200">
                <a:solidFill>
                  <a:srgbClr val="000000"/>
                </a:solidFill>
                <a:latin typeface="Gill Sans"/>
                <a:ea typeface="Gill Sans"/>
                <a:cs typeface="Gill Sans"/>
                <a:sym typeface="Gill Sans"/>
              </a:defRPr>
            </a:pPr>
            <a:r>
              <a:rPr sz="1700">
                <a:solidFill>
                  <a:srgbClr val="FEFEFE"/>
                </a:solidFill>
                <a:latin typeface="Times New Roman"/>
                <a:ea typeface="Times New Roman"/>
                <a:cs typeface="Times New Roman"/>
                <a:sym typeface="Times New Roman"/>
              </a:rPr>
              <a:t>PIX PACK DROPS 如何运作？</a:t>
            </a:r>
          </a:p>
        </p:txBody>
      </p:sp>
      <p:pic>
        <p:nvPicPr>
          <p:cNvPr id="225" name="m-logo-white,png.png" descr="m-logo-white,png.png"/>
          <p:cNvPicPr>
            <a:picLocks noChangeAspect="1"/>
          </p:cNvPicPr>
          <p:nvPr/>
        </p:nvPicPr>
        <p:blipFill>
          <a:blip r:embed="rId5">
            <a:extLst/>
          </a:blip>
          <a:stretch>
            <a:fillRect/>
          </a:stretch>
        </p:blipFill>
        <p:spPr>
          <a:xfrm>
            <a:off x="7383016" y="3845423"/>
            <a:ext cx="1875829" cy="1449504"/>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27" name="Rectangle"/>
          <p:cNvSpPr/>
          <p:nvPr/>
        </p:nvSpPr>
        <p:spPr>
          <a:xfrm>
            <a:off x="0" y="0"/>
            <a:ext cx="9144000" cy="5143500"/>
          </a:xfrm>
          <a:prstGeom prst="rect">
            <a:avLst/>
          </a:prstGeom>
          <a:solidFill>
            <a:srgbClr val="000000"/>
          </a:solidFill>
          <a:ln w="12700">
            <a:miter lim="400000"/>
          </a:ln>
        </p:spPr>
        <p:txBody>
          <a:bodyPr lIns="50800" tIns="50800" rIns="50800" bIns="50800" anchor="ctr"/>
          <a:lstStyle/>
          <a:p>
            <a:pPr defTabSz="457200">
              <a:defRPr sz="1200">
                <a:latin typeface="+mn-lt"/>
                <a:ea typeface="+mn-ea"/>
                <a:cs typeface="+mn-cs"/>
                <a:sym typeface="Helvetica"/>
              </a:defRPr>
            </a:pPr>
          </a:p>
        </p:txBody>
      </p:sp>
      <p:pic>
        <p:nvPicPr>
          <p:cNvPr id="228" name="picture-13.jpeg" descr="picture-13.jpeg"/>
          <p:cNvPicPr>
            <a:picLocks noChangeAspect="0"/>
          </p:cNvPicPr>
          <p:nvPr/>
        </p:nvPicPr>
        <p:blipFill>
          <a:blip r:embed="rId2">
            <a:extLst/>
          </a:blip>
          <a:stretch>
            <a:fillRect/>
          </a:stretch>
        </p:blipFill>
        <p:spPr>
          <a:xfrm>
            <a:off x="891539" y="144779"/>
            <a:ext cx="6858001" cy="4846322"/>
          </a:xfrm>
          <a:prstGeom prst="rect">
            <a:avLst/>
          </a:prstGeom>
          <a:ln w="12700">
            <a:miter lim="400000"/>
          </a:ln>
        </p:spPr>
      </p:pic>
      <p:sp>
        <p:nvSpPr>
          <p:cNvPr id="229" name="具有里程碑意义的 NFT 的版税"/>
          <p:cNvSpPr txBox="1"/>
          <p:nvPr/>
        </p:nvSpPr>
        <p:spPr>
          <a:xfrm>
            <a:off x="2645513" y="540437"/>
            <a:ext cx="3350054"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1900">
                <a:solidFill>
                  <a:srgbClr val="FFFFFF"/>
                </a:solidFill>
                <a:latin typeface="Gill Sans"/>
                <a:ea typeface="Gill Sans"/>
                <a:cs typeface="Gill Sans"/>
                <a:sym typeface="Gill Sans"/>
              </a:defRPr>
            </a:lvl1pPr>
          </a:lstStyle>
          <a:p>
            <a:pPr/>
            <a:r>
              <a:t>具有里程碑意义的 NFT 的版税</a:t>
            </a:r>
          </a:p>
        </p:txBody>
      </p:sp>
      <p:sp>
        <p:nvSpPr>
          <p:cNvPr id="230" name="拥有 NFT…"/>
          <p:cNvSpPr txBox="1"/>
          <p:nvPr/>
        </p:nvSpPr>
        <p:spPr>
          <a:xfrm>
            <a:off x="2750861" y="3852299"/>
            <a:ext cx="3139357"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1000">
                <a:solidFill>
                  <a:srgbClr val="FFFFFF"/>
                </a:solidFill>
                <a:latin typeface="Gill Sans"/>
                <a:ea typeface="Gill Sans"/>
                <a:cs typeface="Gill Sans"/>
                <a:sym typeface="Gill Sans"/>
              </a:defRPr>
            </a:pPr>
            <a:r>
              <a:t>拥有 NFT</a:t>
            </a:r>
          </a:p>
          <a:p>
            <a:pPr algn="ctr" defTabSz="584200">
              <a:defRPr sz="1000">
                <a:solidFill>
                  <a:srgbClr val="FFFFFF"/>
                </a:solidFill>
                <a:latin typeface="Gill Sans"/>
                <a:ea typeface="Gill Sans"/>
                <a:cs typeface="Gill Sans"/>
                <a:sym typeface="Gill Sans"/>
              </a:defRPr>
            </a:pPr>
            <a:r>
              <a:t>在 NFT 周围区域进行的交易为 NFT 持有者提供佣金。</a:t>
            </a:r>
          </a:p>
        </p:txBody>
      </p:sp>
      <p:pic>
        <p:nvPicPr>
          <p:cNvPr id="231" name="m-logo-white,png.png" descr="m-logo-white,png.png"/>
          <p:cNvPicPr>
            <a:picLocks noChangeAspect="1"/>
          </p:cNvPicPr>
          <p:nvPr/>
        </p:nvPicPr>
        <p:blipFill>
          <a:blip r:embed="rId3">
            <a:extLst/>
          </a:blip>
          <a:stretch>
            <a:fillRect/>
          </a:stretch>
        </p:blipFill>
        <p:spPr>
          <a:xfrm>
            <a:off x="7383016" y="3845423"/>
            <a:ext cx="1875829" cy="1449504"/>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