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584200">
              <a:defRPr b="0" sz="3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indent="0" algn="ctr" defTabSz="584200">
              <a:defRPr b="0" sz="3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indent="0" algn="ctr" defTabSz="584200">
              <a:defRPr b="0" sz="3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indent="0" algn="ctr" defTabSz="584200">
              <a:defRPr b="0" sz="3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indent="0" algn="ctr" defTabSz="584200">
              <a:defRPr b="0" sz="3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584200">
              <a:lnSpc>
                <a:spcPct val="100000"/>
              </a:lnSpc>
              <a:defRPr b="0" spc="0" sz="70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584200">
              <a:lnSpc>
                <a:spcPct val="100000"/>
              </a:lnSpc>
              <a:defRPr b="0" spc="0" sz="70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indent="0" algn="ctr" defTabSz="584200">
              <a:defRPr b="0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12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12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12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uthor and Date"/>
          <p:cNvSpPr txBox="1"/>
          <p:nvPr>
            <p:ph type="body" sz="quarter" idx="21" hasCustomPrompt="1"/>
          </p:nvPr>
        </p:nvSpPr>
        <p:spPr>
          <a:xfrm>
            <a:off x="450502" y="4442686"/>
            <a:ext cx="8239127" cy="238867"/>
          </a:xfrm>
          <a:prstGeom prst="rect">
            <a:avLst/>
          </a:prstGeom>
        </p:spPr>
        <p:txBody>
          <a:bodyPr lIns="17144" tIns="17144" rIns="17144" bIns="17144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6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7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89000" indent="-571500" defTabSz="584200">
              <a:spcBef>
                <a:spcPts val="24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333500" indent="-571500" defTabSz="584200">
              <a:spcBef>
                <a:spcPts val="24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78000" indent="-571500" defTabSz="584200">
              <a:spcBef>
                <a:spcPts val="24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222500" indent="-571500" defTabSz="584200">
              <a:spcBef>
                <a:spcPts val="24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667000" indent="-571500" defTabSz="584200">
              <a:spcBef>
                <a:spcPts val="24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numCol="2" spcCol="523240">
            <a:noAutofit/>
          </a:bodyPr>
          <a:lstStyle>
            <a:lvl1pPr marL="812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 defTabSz="584200">
              <a:spcBef>
                <a:spcPts val="3800"/>
              </a:spcBef>
              <a:buSzPct val="171000"/>
              <a:buChar char="•"/>
              <a:defRPr b="0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89000" indent="-571500" defTabSz="584200">
              <a:spcBef>
                <a:spcPts val="48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333500" indent="-571500" defTabSz="584200">
              <a:spcBef>
                <a:spcPts val="48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78000" indent="-571500" defTabSz="584200">
              <a:spcBef>
                <a:spcPts val="48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222500" indent="-571500" defTabSz="584200">
              <a:spcBef>
                <a:spcPts val="48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667000" indent="-571500" defTabSz="584200">
              <a:spcBef>
                <a:spcPts val="4800"/>
              </a:spcBef>
              <a:buSzPct val="171000"/>
              <a:buChar char="•"/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452436" y="965621"/>
            <a:ext cx="8239127" cy="174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450503" y="2703934"/>
            <a:ext cx="823912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501889" y="4918849"/>
            <a:ext cx="135535" cy="127001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b">
            <a:spAutoFit/>
          </a:bodyPr>
          <a:lstStyle>
            <a:lvl1pPr defTabSz="219075">
              <a:defRPr sz="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91437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4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0" marR="0" indent="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3095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accent1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2190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-0.jpeg" descr="picture-0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Felix Bengtsson - Crypto Economy Architect"/>
          <p:cNvSpPr/>
          <p:nvPr/>
        </p:nvSpPr>
        <p:spPr>
          <a:xfrm>
            <a:off x="756599" y="4467948"/>
            <a:ext cx="3763850" cy="20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500"/>
              </a:lnSpc>
            </a:pP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Felix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Bengtsson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Crypto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Economy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</a:t>
            </a:r>
          </a:p>
        </p:txBody>
      </p:sp>
      <p:pic>
        <p:nvPicPr>
          <p:cNvPr id="149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622" y="179444"/>
            <a:ext cx="2742757" cy="2119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地标 NFT"/>
          <p:cNvSpPr txBox="1"/>
          <p:nvPr>
            <p:ph type="title"/>
          </p:nvPr>
        </p:nvSpPr>
        <p:spPr>
          <a:xfrm>
            <a:off x="4664485" y="137818"/>
            <a:ext cx="3243868" cy="693835"/>
          </a:xfrm>
          <a:prstGeom prst="rect">
            <a:avLst/>
          </a:prstGeom>
        </p:spPr>
        <p:txBody>
          <a:bodyPr/>
          <a:lstStyle/>
          <a:p>
            <a:pPr defTabSz="475476">
              <a:defRPr spc="-43" sz="2184"/>
            </a:pPr>
            <a:br/>
            <a:r>
              <a:t>地标 NFT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680" y="1313604"/>
            <a:ext cx="1351165" cy="1628904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  <a:effectLst>
            <a:outerShdw sx="100000" sy="100000" kx="0" ky="0" algn="b" rotWithShape="0" blurRad="12700" dist="0" dir="3600000">
              <a:srgbClr val="000000">
                <a:alpha val="70000"/>
              </a:srgbClr>
            </a:outerShdw>
          </a:effectLst>
        </p:spPr>
      </p:pic>
      <p:pic>
        <p:nvPicPr>
          <p:cNvPr id="271" name="florence cityscape-duomo-shutterstock_337520672_Fotor_Fotor.jpg" descr="florence cityscape-duomo-shutterstock_337520672_Fotor_Fotor.jpg"/>
          <p:cNvPicPr>
            <a:picLocks noChangeAspect="1"/>
          </p:cNvPicPr>
          <p:nvPr/>
        </p:nvPicPr>
        <p:blipFill>
          <a:blip r:embed="rId3">
            <a:extLst/>
          </a:blip>
          <a:srcRect l="18409" t="0" r="18409" b="0"/>
          <a:stretch>
            <a:fillRect/>
          </a:stretch>
        </p:blipFill>
        <p:spPr>
          <a:xfrm>
            <a:off x="2413770" y="2777168"/>
            <a:ext cx="1525374" cy="1382181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  <a:effectLst>
            <a:outerShdw sx="100000" sy="100000" kx="0" ky="0" algn="b" rotWithShape="0" blurRad="12700" dist="0" dir="3600000">
              <a:srgbClr val="000000">
                <a:alpha val="70000"/>
              </a:srgbClr>
            </a:outerShdw>
          </a:effectLst>
        </p:spPr>
      </p:pic>
      <p:pic>
        <p:nvPicPr>
          <p:cNvPr id="272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221" y="3163797"/>
            <a:ext cx="1704307" cy="1119798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  <a:effectLst>
            <a:outerShdw sx="100000" sy="100000" kx="0" ky="0" algn="b" rotWithShape="0" blurRad="12700" dist="0" dir="3600000">
              <a:srgbClr val="000000">
                <a:alpha val="70000"/>
              </a:srgbClr>
            </a:outerShdw>
          </a:effectLst>
        </p:spPr>
      </p:pic>
      <p:sp>
        <p:nvSpPr>
          <p:cNvPr id="273" name="纽约时代广场"/>
          <p:cNvSpPr txBox="1"/>
          <p:nvPr/>
        </p:nvSpPr>
        <p:spPr>
          <a:xfrm>
            <a:off x="521980" y="876395"/>
            <a:ext cx="2352567" cy="39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>
            <a:lvl1pPr algn="l" defTabSz="309562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纽约时代广场</a:t>
            </a:r>
          </a:p>
        </p:txBody>
      </p:sp>
      <p:sp>
        <p:nvSpPr>
          <p:cNvPr id="274" name="意大利著名建筑"/>
          <p:cNvSpPr txBox="1"/>
          <p:nvPr/>
        </p:nvSpPr>
        <p:spPr>
          <a:xfrm>
            <a:off x="2367658" y="2265195"/>
            <a:ext cx="2352567" cy="39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>
            <a:lvl1pPr algn="l" defTabSz="309562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意大利著名建筑</a:t>
            </a:r>
          </a:p>
        </p:txBody>
      </p:sp>
      <p:sp>
        <p:nvSpPr>
          <p:cNvPr id="275" name="埃及著名建筑"/>
          <p:cNvSpPr txBox="1"/>
          <p:nvPr/>
        </p:nvSpPr>
        <p:spPr>
          <a:xfrm>
            <a:off x="631518" y="4361153"/>
            <a:ext cx="2352567" cy="395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>
            <a:lvl1pPr algn="l" defTabSz="309562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埃及著名建筑</a:t>
            </a:r>
          </a:p>
        </p:txBody>
      </p:sp>
      <p:sp>
        <p:nvSpPr>
          <p:cNvPr id="276" name="独特且高价值的版税 NFT…"/>
          <p:cNvSpPr txBox="1"/>
          <p:nvPr/>
        </p:nvSpPr>
        <p:spPr>
          <a:xfrm>
            <a:off x="4613494" y="890515"/>
            <a:ext cx="3353004" cy="1885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/>
          <a:p>
            <a:pPr marL="152400" indent="-152400" algn="l" defTabSz="914377">
              <a:lnSpc>
                <a:spcPct val="90000"/>
              </a:lnSpc>
              <a:spcBef>
                <a:spcPts val="1600"/>
              </a:spcBef>
              <a:buSzPct val="123000"/>
              <a:buChar char="•"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独特且高价值的版税 NFT</a:t>
            </a:r>
          </a:p>
          <a:p>
            <a:pPr marL="152400" indent="-152400" algn="l" defTabSz="914377">
              <a:lnSpc>
                <a:spcPct val="90000"/>
              </a:lnSpc>
              <a:spcBef>
                <a:spcPts val="1600"/>
              </a:spcBef>
              <a:buSzPct val="123000"/>
              <a:buChar char="•"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Planet IX游戏中只有800个Landmark NFT</a:t>
            </a:r>
          </a:p>
          <a:p>
            <a:pPr marL="152400" indent="-152400" algn="l" defTabSz="914377">
              <a:lnSpc>
                <a:spcPct val="90000"/>
              </a:lnSpc>
              <a:spcBef>
                <a:spcPts val="1600"/>
              </a:spcBef>
              <a:buSzPct val="123000"/>
              <a:buChar char="•"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拥有 Landmark NFT 时，</a:t>
            </a:r>
            <a:br/>
            <a:r>
              <a:t>它会以市场版税的形式为您提供被动收入。</a:t>
            </a:r>
          </a:p>
          <a:p>
            <a:pPr marL="152400" indent="-152400" algn="l" defTabSz="914377">
              <a:lnSpc>
                <a:spcPct val="90000"/>
              </a:lnSpc>
              <a:spcBef>
                <a:spcPts val="1600"/>
              </a:spcBef>
              <a:buSzPct val="123000"/>
              <a:buChar char="•"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产生的所有交易费用最高可享受 50% 的折扣（</a:t>
            </a:r>
            <a:br/>
            <a:r>
              <a:t>由您的 NFT 周围的区域产生）</a:t>
            </a:r>
          </a:p>
        </p:txBody>
      </p:sp>
      <p:sp>
        <p:nvSpPr>
          <p:cNvPr id="277" name="Rounded Rectangle"/>
          <p:cNvSpPr/>
          <p:nvPr/>
        </p:nvSpPr>
        <p:spPr>
          <a:xfrm>
            <a:off x="6100480" y="2993127"/>
            <a:ext cx="2892899" cy="1682934"/>
          </a:xfrm>
          <a:prstGeom prst="roundRect">
            <a:avLst>
              <a:gd name="adj" fmla="val 17699"/>
            </a:avLst>
          </a:prstGeom>
          <a:solidFill>
            <a:srgbClr val="92929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2"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8" name="这是一个战略游戏，但它也需要一些运气！…"/>
          <p:cNvSpPr txBox="1"/>
          <p:nvPr/>
        </p:nvSpPr>
        <p:spPr>
          <a:xfrm>
            <a:off x="6222649" y="3217512"/>
            <a:ext cx="2279765" cy="129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/>
          <a:p>
            <a:pPr algn="l" defTabSz="914377">
              <a:spcBef>
                <a:spcPts val="100"/>
              </a:spcBef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这是一个战略游戏，但它也需要一些运气！</a:t>
            </a:r>
          </a:p>
          <a:p>
            <a:pPr algn="l" defTabSz="914377">
              <a:spcBef>
                <a:spcPts val="100"/>
              </a:spcBef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914377">
              <a:spcBef>
                <a:spcPts val="100"/>
              </a:spcBef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最好的机会是成为游戏的早期采用者。</a:t>
            </a:r>
          </a:p>
          <a:p>
            <a:pPr algn="l" defTabSz="914377">
              <a:spcBef>
                <a:spcPts val="100"/>
              </a:spcBef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914377">
              <a:spcBef>
                <a:spcPts val="100"/>
              </a:spcBef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还要买个SUPER PACK加 您有机会成为 </a:t>
            </a:r>
          </a:p>
          <a:p>
            <a:pPr algn="l" defTabSz="914377">
              <a:spcBef>
                <a:spcPts val="100"/>
              </a:spcBef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NFT DROP 条目的一部分 为购买此产品的人</a:t>
            </a:r>
          </a:p>
          <a:p>
            <a:pPr algn="l" defTabSz="914377">
              <a:spcBef>
                <a:spcPts val="100"/>
              </a:spcBef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提供特别优惠包裹。</a:t>
            </a:r>
          </a:p>
        </p:txBody>
      </p:sp>
      <p:sp>
        <p:nvSpPr>
          <p:cNvPr id="279" name="我如何获得地标 NFT？"/>
          <p:cNvSpPr txBox="1"/>
          <p:nvPr/>
        </p:nvSpPr>
        <p:spPr>
          <a:xfrm>
            <a:off x="6282050" y="3036887"/>
            <a:ext cx="2427255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lvl="1" indent="1054100" algn="l" defTabSz="914377">
              <a:spcBef>
                <a:spcPts val="100"/>
              </a:spcBef>
              <a:defRPr b="1" sz="900">
                <a:solidFill>
                  <a:srgbClr val="A4FFD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我如何获得地标 NFT？</a:t>
            </a:r>
          </a:p>
        </p:txBody>
      </p:sp>
      <p:sp>
        <p:nvSpPr>
          <p:cNvPr id="280" name="Rectangle"/>
          <p:cNvSpPr/>
          <p:nvPr/>
        </p:nvSpPr>
        <p:spPr>
          <a:xfrm>
            <a:off x="4636889" y="3448783"/>
            <a:ext cx="522968" cy="411880"/>
          </a:xfrm>
          <a:prstGeom prst="rect">
            <a:avLst/>
          </a:prstGeom>
          <a:solidFill>
            <a:srgbClr val="000000"/>
          </a:solidFill>
          <a:ln w="3175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2"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1" name="Rectangle"/>
          <p:cNvSpPr/>
          <p:nvPr/>
        </p:nvSpPr>
        <p:spPr>
          <a:xfrm>
            <a:off x="5179814" y="3451164"/>
            <a:ext cx="803672" cy="41188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3175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2"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2" name="Rectangle"/>
          <p:cNvSpPr/>
          <p:nvPr/>
        </p:nvSpPr>
        <p:spPr>
          <a:xfrm>
            <a:off x="4632126" y="3860739"/>
            <a:ext cx="532493" cy="411881"/>
          </a:xfrm>
          <a:prstGeom prst="rect">
            <a:avLst/>
          </a:prstGeom>
          <a:solidFill>
            <a:srgbClr val="000000"/>
          </a:solidFill>
          <a:ln w="3175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2"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3" name="Rectangle"/>
          <p:cNvSpPr/>
          <p:nvPr/>
        </p:nvSpPr>
        <p:spPr>
          <a:xfrm>
            <a:off x="5179814" y="3860739"/>
            <a:ext cx="803672" cy="41188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3175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2"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4" name="£282…"/>
          <p:cNvSpPr txBox="1"/>
          <p:nvPr/>
        </p:nvSpPr>
        <p:spPr>
          <a:xfrm>
            <a:off x="4705658" y="3483273"/>
            <a:ext cx="2794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914377">
              <a:defRPr sz="900">
                <a:solidFill>
                  <a:srgbClr val="FFFFFF"/>
                </a:solidFill>
                <a:latin typeface="Amber Whiskey Aged"/>
                <a:ea typeface="Amber Whiskey Aged"/>
                <a:cs typeface="Amber Whiskey Aged"/>
                <a:sym typeface="Amber Whiskey Aged"/>
              </a:defRPr>
            </a:pPr>
            <a:r>
              <a:t>£282</a:t>
            </a:r>
          </a:p>
          <a:p>
            <a:pPr algn="l" defTabSz="914377">
              <a:defRPr sz="900">
                <a:solidFill>
                  <a:srgbClr val="FFFFFF"/>
                </a:solidFill>
                <a:latin typeface="Amber Whiskey Aged"/>
                <a:ea typeface="Amber Whiskey Aged"/>
                <a:cs typeface="Amber Whiskey Aged"/>
                <a:sym typeface="Amber Whiskey Aged"/>
              </a:defRPr>
            </a:pPr>
            <a:r>
              <a:t>最低</a:t>
            </a:r>
          </a:p>
        </p:txBody>
      </p:sp>
      <p:sp>
        <p:nvSpPr>
          <p:cNvPr id="285" name="£326…"/>
          <p:cNvSpPr txBox="1"/>
          <p:nvPr/>
        </p:nvSpPr>
        <p:spPr>
          <a:xfrm>
            <a:off x="4705658" y="3876912"/>
            <a:ext cx="2794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 defTabSz="914377">
              <a:defRPr sz="900">
                <a:solidFill>
                  <a:srgbClr val="FFFFFF"/>
                </a:solidFill>
                <a:latin typeface="Amber Whiskey Aged"/>
                <a:ea typeface="Amber Whiskey Aged"/>
                <a:cs typeface="Amber Whiskey Aged"/>
                <a:sym typeface="Amber Whiskey Aged"/>
              </a:defRPr>
            </a:pPr>
            <a:r>
              <a:t>£326</a:t>
            </a:r>
          </a:p>
          <a:p>
            <a:pPr algn="l" defTabSz="914377">
              <a:defRPr sz="900">
                <a:solidFill>
                  <a:srgbClr val="FFFFFF"/>
                </a:solidFill>
                <a:latin typeface="Amber Whiskey Aged"/>
                <a:ea typeface="Amber Whiskey Aged"/>
                <a:cs typeface="Amber Whiskey Aged"/>
                <a:sym typeface="Amber Whiskey Aged"/>
              </a:defRPr>
            </a:pPr>
            <a:r>
              <a:t>最高</a:t>
            </a:r>
          </a:p>
        </p:txBody>
      </p:sp>
      <p:sp>
        <p:nvSpPr>
          <p:cNvPr id="286" name="买入或出价"/>
          <p:cNvSpPr txBox="1"/>
          <p:nvPr/>
        </p:nvSpPr>
        <p:spPr>
          <a:xfrm>
            <a:off x="5264960" y="3555504"/>
            <a:ext cx="6223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914377">
              <a:defRPr sz="900">
                <a:solidFill>
                  <a:srgbClr val="FFFFFF"/>
                </a:solidFill>
                <a:latin typeface="Amber Whiskey Aged"/>
                <a:ea typeface="Amber Whiskey Aged"/>
                <a:cs typeface="Amber Whiskey Aged"/>
                <a:sym typeface="Amber Whiskey Aged"/>
              </a:defRPr>
            </a:lvl1pPr>
          </a:lstStyle>
          <a:p>
            <a:pPr/>
            <a:r>
              <a:t>买入或出价</a:t>
            </a:r>
          </a:p>
        </p:txBody>
      </p:sp>
      <p:sp>
        <p:nvSpPr>
          <p:cNvPr id="287" name="出售或询问"/>
          <p:cNvSpPr txBox="1"/>
          <p:nvPr/>
        </p:nvSpPr>
        <p:spPr>
          <a:xfrm>
            <a:off x="5252329" y="3949144"/>
            <a:ext cx="6223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914377">
              <a:defRPr sz="900">
                <a:solidFill>
                  <a:srgbClr val="FFFFFF"/>
                </a:solidFill>
                <a:latin typeface="Amber Whiskey Aged"/>
                <a:ea typeface="Amber Whiskey Aged"/>
                <a:cs typeface="Amber Whiskey Aged"/>
                <a:sym typeface="Amber Whiskey Aged"/>
              </a:defRPr>
            </a:lvl1pPr>
          </a:lstStyle>
          <a:p>
            <a:pPr/>
            <a:r>
              <a:t>出售或询问</a:t>
            </a:r>
          </a:p>
        </p:txBody>
      </p:sp>
      <p:pic>
        <p:nvPicPr>
          <p:cNvPr id="288" name="m-logo-white,png.png" descr="m-logo-white,pn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078" y="58656"/>
            <a:ext cx="1534865" cy="1186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91" name="picture-14.jpeg" descr="picture-14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80" y="53339"/>
            <a:ext cx="7048501" cy="499110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从投资到 SPV 到产生 NFT 支出的支付流程"/>
          <p:cNvSpPr txBox="1"/>
          <p:nvPr/>
        </p:nvSpPr>
        <p:spPr>
          <a:xfrm>
            <a:off x="2653141" y="357716"/>
            <a:ext cx="317477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从投资到 SPV 到产生 NFT 支出的支付流程</a:t>
            </a:r>
          </a:p>
        </p:txBody>
      </p:sp>
      <p:sp>
        <p:nvSpPr>
          <p:cNvPr id="293" name="PIX 销售"/>
          <p:cNvSpPr txBox="1"/>
          <p:nvPr/>
        </p:nvSpPr>
        <p:spPr>
          <a:xfrm>
            <a:off x="3874180" y="861483"/>
            <a:ext cx="7327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PIX 销售</a:t>
            </a:r>
          </a:p>
        </p:txBody>
      </p:sp>
      <p:sp>
        <p:nvSpPr>
          <p:cNvPr id="294" name="房地产…"/>
          <p:cNvSpPr txBox="1"/>
          <p:nvPr/>
        </p:nvSpPr>
        <p:spPr>
          <a:xfrm>
            <a:off x="1715704" y="1195916"/>
            <a:ext cx="55385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">
                <a:solidFill>
                  <a:srgbClr val="FFFFFF"/>
                </a:solidFill>
              </a:defRPr>
            </a:pPr>
            <a:r>
              <a:t>房地产</a:t>
            </a:r>
          </a:p>
          <a:p>
            <a:pPr>
              <a:defRPr sz="700">
                <a:solidFill>
                  <a:srgbClr val="FFFFFF"/>
                </a:solidFill>
              </a:defRPr>
            </a:pPr>
            <a:r>
              <a:t>环保 R E I T</a:t>
            </a:r>
          </a:p>
        </p:txBody>
      </p:sp>
      <p:sp>
        <p:nvSpPr>
          <p:cNvPr id="295" name="商品…"/>
          <p:cNvSpPr txBox="1"/>
          <p:nvPr/>
        </p:nvSpPr>
        <p:spPr>
          <a:xfrm>
            <a:off x="3197013" y="1195916"/>
            <a:ext cx="6477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">
                <a:solidFill>
                  <a:srgbClr val="FFFFFF"/>
                </a:solidFill>
              </a:defRPr>
            </a:pPr>
            <a:r>
              <a:t>商品</a:t>
            </a:r>
          </a:p>
          <a:p>
            <a:pPr>
              <a:defRPr sz="700">
                <a:solidFill>
                  <a:srgbClr val="FFFFFF"/>
                </a:solidFill>
              </a:defRPr>
            </a:pPr>
            <a:r>
              <a:t>造林林业管理</a:t>
            </a:r>
          </a:p>
        </p:txBody>
      </p:sp>
      <p:sp>
        <p:nvSpPr>
          <p:cNvPr id="296" name="可再生能源…"/>
          <p:cNvSpPr txBox="1"/>
          <p:nvPr/>
        </p:nvSpPr>
        <p:spPr>
          <a:xfrm>
            <a:off x="4644813" y="1195916"/>
            <a:ext cx="6477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">
                <a:solidFill>
                  <a:srgbClr val="FFFFFF"/>
                </a:solidFill>
              </a:defRPr>
            </a:pPr>
            <a:r>
              <a:t>可再生能源</a:t>
            </a:r>
          </a:p>
          <a:p>
            <a:pPr>
              <a:defRPr sz="700">
                <a:solidFill>
                  <a:srgbClr val="FFFFFF"/>
                </a:solidFill>
              </a:defRPr>
            </a:pPr>
            <a:r>
              <a:t>造林林业管理</a:t>
            </a:r>
          </a:p>
        </p:txBody>
      </p:sp>
      <p:sp>
        <p:nvSpPr>
          <p:cNvPr id="297" name="科技与创新…"/>
          <p:cNvSpPr txBox="1"/>
          <p:nvPr/>
        </p:nvSpPr>
        <p:spPr>
          <a:xfrm>
            <a:off x="6152938" y="1195916"/>
            <a:ext cx="6477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">
                <a:solidFill>
                  <a:srgbClr val="FFFFFF"/>
                </a:solidFill>
              </a:defRPr>
            </a:pPr>
            <a:r>
              <a:t>科技与创新</a:t>
            </a:r>
          </a:p>
          <a:p>
            <a:pPr>
              <a:defRPr sz="700">
                <a:solidFill>
                  <a:srgbClr val="FFFFFF"/>
                </a:solidFill>
              </a:defRPr>
            </a:pPr>
            <a:r>
              <a:t>造林林业管理</a:t>
            </a:r>
          </a:p>
        </p:txBody>
      </p:sp>
      <p:sp>
        <p:nvSpPr>
          <p:cNvPr id="298" name="使用 Vault 的股份的 Bi/Quarterly 清算收益等于每个 SPV 的 APY。"/>
          <p:cNvSpPr txBox="1"/>
          <p:nvPr/>
        </p:nvSpPr>
        <p:spPr>
          <a:xfrm>
            <a:off x="2931899" y="2846916"/>
            <a:ext cx="261726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pPr/>
            <a:r>
              <a:t>使用 Vault 的股份的 Bi/Quarterly 清算收益等于每个 SPV 的 APY。</a:t>
            </a:r>
          </a:p>
        </p:txBody>
      </p:sp>
      <p:sp>
        <p:nvSpPr>
          <p:cNvPr id="299" name="股息按每个类别的比例转移到合法的 NFT 持有者钱包"/>
          <p:cNvSpPr txBox="1"/>
          <p:nvPr/>
        </p:nvSpPr>
        <p:spPr>
          <a:xfrm>
            <a:off x="3142820" y="3380316"/>
            <a:ext cx="219542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pPr/>
            <a:r>
              <a:t>股息按每个类别的比例转移到合法的 NFT 持有者钱包</a:t>
            </a:r>
          </a:p>
        </p:txBody>
      </p:sp>
      <p:pic>
        <p:nvPicPr>
          <p:cNvPr id="300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-15.jpeg" descr="picture-15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为什么是区块链？"/>
          <p:cNvSpPr/>
          <p:nvPr/>
        </p:nvSpPr>
        <p:spPr>
          <a:xfrm>
            <a:off x="3055505" y="2159863"/>
            <a:ext cx="2755901" cy="432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ts val="3100"/>
              </a:lnSpc>
              <a:defRPr b="1" sz="2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b="1" sz="2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为什么是区块链？</a:t>
            </a:r>
          </a:p>
        </p:txBody>
      </p:sp>
      <p:pic>
        <p:nvPicPr>
          <p:cNvPr id="304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-16.jpeg" descr="picture-16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追求创收项目…"/>
          <p:cNvSpPr/>
          <p:nvPr/>
        </p:nvSpPr>
        <p:spPr>
          <a:xfrm>
            <a:off x="648412" y="573362"/>
            <a:ext cx="4241573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追求创收项目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受众规模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深迷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区块链改善体验</a:t>
            </a:r>
          </a:p>
        </p:txBody>
      </p:sp>
      <p:pic>
        <p:nvPicPr>
          <p:cNvPr id="308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708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1" name="核心产品体验和服务…"/>
          <p:cNvSpPr/>
          <p:nvPr/>
        </p:nvSpPr>
        <p:spPr>
          <a:xfrm>
            <a:off x="602599" y="500063"/>
            <a:ext cx="3554795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核心产品体验和服务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300"/>
              </a:lnSpc>
            </a:p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NFTS = 真正的所有权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行星 IX 和其他玩家都无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法控制您的收藏品/NFT</a:t>
            </a:r>
          </a:p>
        </p:txBody>
      </p:sp>
      <p:sp>
        <p:nvSpPr>
          <p:cNvPr id="312" name="开放世界…"/>
          <p:cNvSpPr/>
          <p:nvPr/>
        </p:nvSpPr>
        <p:spPr>
          <a:xfrm>
            <a:off x="5001628" y="1171713"/>
            <a:ext cx="34671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开放世界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我们相信我们的 NFT 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资产将比我们的平台走得更远。 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社区将决定在哪里获取和使用它们。</a:t>
            </a:r>
          </a:p>
        </p:txBody>
      </p:sp>
      <p:sp>
        <p:nvSpPr>
          <p:cNvPr id="313" name="道…"/>
          <p:cNvSpPr/>
          <p:nvPr/>
        </p:nvSpPr>
        <p:spPr>
          <a:xfrm>
            <a:off x="602599" y="2799486"/>
            <a:ext cx="4114801" cy="1631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道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是由编码为计算机程序的规则代表的组织，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由组织成员透明控制，不受中央政府影响</a:t>
            </a:r>
          </a:p>
        </p:txBody>
      </p:sp>
      <p:sp>
        <p:nvSpPr>
          <p:cNvPr id="314" name="可验证的真实性…"/>
          <p:cNvSpPr/>
          <p:nvPr/>
        </p:nvSpPr>
        <p:spPr>
          <a:xfrm>
            <a:off x="5001628" y="2666276"/>
            <a:ext cx="3467101" cy="95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700"/>
              </a:lnSpc>
            </a:p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可验证的真实性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整个互联网你会知道你拥有泰姬陵吗</a:t>
            </a:r>
          </a:p>
        </p:txBody>
      </p:sp>
      <p:pic>
        <p:nvPicPr>
          <p:cNvPr id="315" name="m-logo-white,png.png" descr="m-logo-white,p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3016" y="38708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-17.jpeg" descr="picture-17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什么是 NFT？"/>
          <p:cNvSpPr/>
          <p:nvPr/>
        </p:nvSpPr>
        <p:spPr>
          <a:xfrm>
            <a:off x="602599" y="500063"/>
            <a:ext cx="1523430" cy="27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ts val="1900"/>
              </a:lnSpc>
              <a:def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什么是 NFT？</a:t>
            </a:r>
          </a:p>
        </p:txBody>
      </p:sp>
      <p:sp>
        <p:nvSpPr>
          <p:cNvPr id="319" name="应用内商品          实物"/>
          <p:cNvSpPr/>
          <p:nvPr/>
        </p:nvSpPr>
        <p:spPr>
          <a:xfrm>
            <a:off x="3064395" y="1667103"/>
            <a:ext cx="4199066" cy="288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2000"/>
              </a:lnSpc>
              <a:tabLst>
                <a:tab pos="2641600" algn="l"/>
              </a:tabLst>
            </a:pP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应用内商品</a:t>
            </a: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实物</a:t>
            </a:r>
          </a:p>
        </p:txBody>
      </p:sp>
      <p:sp>
        <p:nvSpPr>
          <p:cNvPr id="320" name="数字的…"/>
          <p:cNvSpPr/>
          <p:nvPr/>
        </p:nvSpPr>
        <p:spPr>
          <a:xfrm>
            <a:off x="602599" y="2207806"/>
            <a:ext cx="1891641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2000"/>
              </a:lnSpc>
              <a:tabLst>
                <a:tab pos="2641600" algn="l"/>
              </a:tabLst>
            </a:pP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数字的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800"/>
              </a:lnSpc>
            </a:pPr>
          </a:p>
          <a:p>
            <a:pPr algn="l" defTabSz="457200">
              <a:lnSpc>
                <a:spcPts val="2000"/>
              </a:lnSpc>
              <a:tabLst>
                <a:tab pos="2641600" algn="l"/>
              </a:tabLst>
            </a:pP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真正的所有权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800"/>
              </a:lnSpc>
            </a:pPr>
          </a:p>
          <a:p>
            <a:pPr algn="l" defTabSz="457200">
              <a:lnSpc>
                <a:spcPts val="2000"/>
              </a:lnSpc>
              <a:tabLst>
                <a:tab pos="2641600" algn="l"/>
              </a:tabLst>
            </a:pP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可验证的稀缺性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800"/>
              </a:lnSpc>
            </a:pPr>
          </a:p>
          <a:p>
            <a:pPr algn="l" defTabSz="457200">
              <a:lnSpc>
                <a:spcPts val="2000"/>
              </a:lnSpc>
              <a:tabLst>
                <a:tab pos="2641600" algn="l"/>
              </a:tabLst>
            </a:pPr>
            <a:r>
              <a:rPr b="1" sz="18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下载</a:t>
            </a:r>
          </a:p>
        </p:txBody>
      </p:sp>
      <p:pic>
        <p:nvPicPr>
          <p:cNvPr id="321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-18.jpeg" descr="picture-18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为什么 Crowd 1 Network 应该关心？…"/>
          <p:cNvSpPr/>
          <p:nvPr/>
        </p:nvSpPr>
        <p:spPr>
          <a:xfrm>
            <a:off x="602599" y="500063"/>
            <a:ext cx="6898134" cy="3002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为什么 Crowd 1 Network 应该关心？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引人入胜的产品，私人资金无限上升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新的收入来源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支持数字存在可验证的真实性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整个互联网你会知道你拥有泰姬陵吗</a:t>
            </a:r>
          </a:p>
        </p:txBody>
      </p:sp>
      <p:pic>
        <p:nvPicPr>
          <p:cNvPr id="325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-19.jpeg" descr="picture-1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我们怎么赢？ - 不妥协于愿景…"/>
          <p:cNvSpPr/>
          <p:nvPr/>
        </p:nvSpPr>
        <p:spPr>
          <a:xfrm>
            <a:off x="620924" y="390115"/>
            <a:ext cx="7577256" cy="3879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我们怎么赢？ - 不妥协于愿景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使加入朋友变得简单而有益，因此用户不必对邀请朋友感到奇怪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创建一个协作环境，让用户可以在 Planet IX 上建立共同投资的集体/公司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从长远来看，完全透明和分散参与，因此用户不必信任 Planet IX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通过非营利捐赠和投资绿色影响项目来改善世界</a:t>
            </a:r>
          </a:p>
        </p:txBody>
      </p:sp>
      <p:pic>
        <p:nvPicPr>
          <p:cNvPr id="329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32" name="picture-20.jpeg" descr="picture-20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80" y="38100"/>
            <a:ext cx="7124701" cy="505968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路线图"/>
          <p:cNvSpPr txBox="1"/>
          <p:nvPr/>
        </p:nvSpPr>
        <p:spPr>
          <a:xfrm>
            <a:off x="3954779" y="371977"/>
            <a:ext cx="8763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路线图</a:t>
            </a:r>
          </a:p>
        </p:txBody>
      </p:sp>
      <p:sp>
        <p:nvSpPr>
          <p:cNvPr id="334" name="发展"/>
          <p:cNvSpPr txBox="1"/>
          <p:nvPr/>
        </p:nvSpPr>
        <p:spPr>
          <a:xfrm>
            <a:off x="1644506" y="1691524"/>
            <a:ext cx="4191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发展</a:t>
            </a:r>
          </a:p>
        </p:txBody>
      </p:sp>
      <p:sp>
        <p:nvSpPr>
          <p:cNvPr id="335" name="社区"/>
          <p:cNvSpPr txBox="1"/>
          <p:nvPr/>
        </p:nvSpPr>
        <p:spPr>
          <a:xfrm>
            <a:off x="1644506" y="2345574"/>
            <a:ext cx="4191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社区</a:t>
            </a:r>
          </a:p>
        </p:txBody>
      </p:sp>
      <p:sp>
        <p:nvSpPr>
          <p:cNvPr id="336" name="游戏开发。 计算"/>
          <p:cNvSpPr txBox="1"/>
          <p:nvPr/>
        </p:nvSpPr>
        <p:spPr>
          <a:xfrm>
            <a:off x="2977089" y="2152650"/>
            <a:ext cx="66887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游戏开发。 计算</a:t>
            </a:r>
          </a:p>
        </p:txBody>
      </p:sp>
      <p:sp>
        <p:nvSpPr>
          <p:cNvPr id="337" name="测试版发布"/>
          <p:cNvSpPr txBox="1"/>
          <p:nvPr/>
        </p:nvSpPr>
        <p:spPr>
          <a:xfrm>
            <a:off x="4238625" y="2152650"/>
            <a:ext cx="4953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测试版发布</a:t>
            </a:r>
          </a:p>
        </p:txBody>
      </p:sp>
      <p:sp>
        <p:nvSpPr>
          <p:cNvPr id="338" name="市场发布"/>
          <p:cNvSpPr txBox="1"/>
          <p:nvPr/>
        </p:nvSpPr>
        <p:spPr>
          <a:xfrm>
            <a:off x="5676899" y="2152650"/>
            <a:ext cx="4191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市场发布</a:t>
            </a:r>
          </a:p>
        </p:txBody>
      </p:sp>
      <p:sp>
        <p:nvSpPr>
          <p:cNvPr id="339" name="不和谐"/>
          <p:cNvSpPr txBox="1"/>
          <p:nvPr/>
        </p:nvSpPr>
        <p:spPr>
          <a:xfrm>
            <a:off x="3346449" y="2813050"/>
            <a:ext cx="3429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不和谐</a:t>
            </a:r>
          </a:p>
        </p:txBody>
      </p:sp>
      <p:sp>
        <p:nvSpPr>
          <p:cNvPr id="340" name="游戏本和 CS"/>
          <p:cNvSpPr txBox="1"/>
          <p:nvPr/>
        </p:nvSpPr>
        <p:spPr>
          <a:xfrm>
            <a:off x="3837539" y="2813050"/>
            <a:ext cx="52912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游戏本和 CS</a:t>
            </a:r>
          </a:p>
        </p:txBody>
      </p:sp>
      <p:sp>
        <p:nvSpPr>
          <p:cNvPr id="341" name="推荐计划"/>
          <p:cNvSpPr txBox="1"/>
          <p:nvPr/>
        </p:nvSpPr>
        <p:spPr>
          <a:xfrm>
            <a:off x="5054599" y="2813050"/>
            <a:ext cx="4191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推荐计划</a:t>
            </a:r>
          </a:p>
        </p:txBody>
      </p:sp>
      <p:sp>
        <p:nvSpPr>
          <p:cNvPr id="342" name="DAO工具介绍"/>
          <p:cNvSpPr txBox="1"/>
          <p:nvPr/>
        </p:nvSpPr>
        <p:spPr>
          <a:xfrm>
            <a:off x="6084124" y="2813050"/>
            <a:ext cx="58255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DAO工具介绍</a:t>
            </a:r>
          </a:p>
        </p:txBody>
      </p:sp>
      <p:sp>
        <p:nvSpPr>
          <p:cNvPr id="343" name="具有里程碑意义的 NFT"/>
          <p:cNvSpPr txBox="1"/>
          <p:nvPr/>
        </p:nvSpPr>
        <p:spPr>
          <a:xfrm>
            <a:off x="4284402" y="3470275"/>
            <a:ext cx="88634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具有里程碑意义的 NFT</a:t>
            </a:r>
          </a:p>
        </p:txBody>
      </p:sp>
      <p:sp>
        <p:nvSpPr>
          <p:cNvPr id="344" name="莱佛士"/>
          <p:cNvSpPr txBox="1"/>
          <p:nvPr/>
        </p:nvSpPr>
        <p:spPr>
          <a:xfrm>
            <a:off x="5714999" y="3470275"/>
            <a:ext cx="3429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莱佛士</a:t>
            </a:r>
          </a:p>
        </p:txBody>
      </p:sp>
      <p:sp>
        <p:nvSpPr>
          <p:cNvPr id="345" name="PIX 控制 NFT"/>
          <p:cNvSpPr txBox="1"/>
          <p:nvPr/>
        </p:nvSpPr>
        <p:spPr>
          <a:xfrm>
            <a:off x="6557869" y="3470275"/>
            <a:ext cx="56216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PIX 控制 NFT</a:t>
            </a:r>
          </a:p>
        </p:txBody>
      </p:sp>
      <p:sp>
        <p:nvSpPr>
          <p:cNvPr id="346" name="PIX 代币销售和分发"/>
          <p:cNvSpPr txBox="1"/>
          <p:nvPr/>
        </p:nvSpPr>
        <p:spPr>
          <a:xfrm>
            <a:off x="5569117" y="4143375"/>
            <a:ext cx="78071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PIX 代币销售和分发</a:t>
            </a:r>
          </a:p>
        </p:txBody>
      </p:sp>
      <p:sp>
        <p:nvSpPr>
          <p:cNvPr id="347" name="银行解决方案"/>
          <p:cNvSpPr txBox="1"/>
          <p:nvPr/>
        </p:nvSpPr>
        <p:spPr>
          <a:xfrm>
            <a:off x="6734175" y="4143375"/>
            <a:ext cx="5715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银行解决方案</a:t>
            </a:r>
          </a:p>
        </p:txBody>
      </p:sp>
      <p:pic>
        <p:nvPicPr>
          <p:cNvPr id="348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51" name="picture-21.jpeg" descr="picture-2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1979" y="1082039"/>
            <a:ext cx="1645921" cy="3299462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ectangle"/>
          <p:cNvSpPr/>
          <p:nvPr/>
        </p:nvSpPr>
        <p:spPr>
          <a:xfrm>
            <a:off x="4413250" y="1085850"/>
            <a:ext cx="1606550" cy="3270250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53" name="picture-22.jpeg" descr="picture-22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680" y="2194560"/>
            <a:ext cx="2804161" cy="108204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Rectangle"/>
          <p:cNvSpPr/>
          <p:nvPr/>
        </p:nvSpPr>
        <p:spPr>
          <a:xfrm>
            <a:off x="1250950" y="2190750"/>
            <a:ext cx="2787650" cy="1060450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5" name="Line"/>
          <p:cNvSpPr/>
          <p:nvPr/>
        </p:nvSpPr>
        <p:spPr>
          <a:xfrm>
            <a:off x="5695950" y="2736850"/>
            <a:ext cx="806450" cy="0"/>
          </a:xfrm>
          <a:prstGeom prst="lin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6" name="Triangle"/>
          <p:cNvSpPr/>
          <p:nvPr/>
        </p:nvSpPr>
        <p:spPr>
          <a:xfrm>
            <a:off x="6483350" y="2711450"/>
            <a:ext cx="43226" cy="31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1080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D0CEC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7" name="Line"/>
          <p:cNvSpPr/>
          <p:nvPr/>
        </p:nvSpPr>
        <p:spPr>
          <a:xfrm>
            <a:off x="3409950" y="1606549"/>
            <a:ext cx="1174751" cy="704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35" fill="norm" stroke="1" extrusionOk="0">
                <a:moveTo>
                  <a:pt x="21590" y="30"/>
                </a:moveTo>
                <a:lnTo>
                  <a:pt x="1131" y="30"/>
                </a:lnTo>
                <a:cubicBezTo>
                  <a:pt x="842" y="-65"/>
                  <a:pt x="543" y="67"/>
                  <a:pt x="322" y="388"/>
                </a:cubicBezTo>
                <a:cubicBezTo>
                  <a:pt x="108" y="697"/>
                  <a:pt x="-10" y="1149"/>
                  <a:pt x="1" y="1619"/>
                </a:cubicBezTo>
                <a:lnTo>
                  <a:pt x="1" y="21535"/>
                </a:ln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8" name="Line"/>
          <p:cNvSpPr/>
          <p:nvPr/>
        </p:nvSpPr>
        <p:spPr>
          <a:xfrm>
            <a:off x="5734050" y="1606550"/>
            <a:ext cx="402047" cy="2235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571" fill="norm" stroke="1" extrusionOk="0">
                <a:moveTo>
                  <a:pt x="546" y="6"/>
                </a:moveTo>
                <a:lnTo>
                  <a:pt x="18341" y="6"/>
                </a:lnTo>
                <a:cubicBezTo>
                  <a:pt x="19223" y="-19"/>
                  <a:pt x="20116" y="34"/>
                  <a:pt x="20740" y="149"/>
                </a:cubicBezTo>
                <a:cubicBezTo>
                  <a:pt x="21284" y="249"/>
                  <a:pt x="21568" y="386"/>
                  <a:pt x="21520" y="526"/>
                </a:cubicBezTo>
                <a:lnTo>
                  <a:pt x="21520" y="21026"/>
                </a:lnTo>
                <a:cubicBezTo>
                  <a:pt x="21600" y="21162"/>
                  <a:pt x="21360" y="21298"/>
                  <a:pt x="20858" y="21401"/>
                </a:cubicBezTo>
                <a:cubicBezTo>
                  <a:pt x="20286" y="21519"/>
                  <a:pt x="19441" y="21581"/>
                  <a:pt x="18576" y="21569"/>
                </a:cubicBezTo>
                <a:lnTo>
                  <a:pt x="0" y="21569"/>
                </a:ln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9" name="Line"/>
          <p:cNvSpPr/>
          <p:nvPr/>
        </p:nvSpPr>
        <p:spPr>
          <a:xfrm>
            <a:off x="1657349" y="3257550"/>
            <a:ext cx="1162052" cy="590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9" y="0"/>
                </a:moveTo>
                <a:lnTo>
                  <a:pt x="9" y="19946"/>
                </a:lnTo>
                <a:cubicBezTo>
                  <a:pt x="-28" y="20351"/>
                  <a:pt x="48" y="20761"/>
                  <a:pt x="217" y="21078"/>
                </a:cubicBezTo>
                <a:cubicBezTo>
                  <a:pt x="368" y="21358"/>
                  <a:pt x="581" y="21544"/>
                  <a:pt x="816" y="21600"/>
                </a:cubicBezTo>
                <a:lnTo>
                  <a:pt x="21572" y="21600"/>
                </a:ln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0" name="Shape"/>
          <p:cNvSpPr/>
          <p:nvPr/>
        </p:nvSpPr>
        <p:spPr>
          <a:xfrm>
            <a:off x="1962150" y="3625850"/>
            <a:ext cx="1175064" cy="423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449"/>
                </a:moveTo>
                <a:lnTo>
                  <a:pt x="0" y="2449"/>
                </a:lnTo>
                <a:cubicBezTo>
                  <a:pt x="0" y="1096"/>
                  <a:pt x="395" y="0"/>
                  <a:pt x="883" y="0"/>
                </a:cubicBezTo>
                <a:lnTo>
                  <a:pt x="20717" y="0"/>
                </a:lnTo>
                <a:cubicBezTo>
                  <a:pt x="20951" y="0"/>
                  <a:pt x="21176" y="258"/>
                  <a:pt x="21341" y="717"/>
                </a:cubicBezTo>
                <a:cubicBezTo>
                  <a:pt x="21507" y="1177"/>
                  <a:pt x="21600" y="1799"/>
                  <a:pt x="21600" y="2449"/>
                </a:cubicBezTo>
                <a:lnTo>
                  <a:pt x="21600" y="19151"/>
                </a:lnTo>
                <a:cubicBezTo>
                  <a:pt x="21600" y="20504"/>
                  <a:pt x="21205" y="21600"/>
                  <a:pt x="20717" y="21600"/>
                </a:cubicBezTo>
                <a:lnTo>
                  <a:pt x="883" y="21600"/>
                </a:lnTo>
                <a:cubicBezTo>
                  <a:pt x="395" y="21600"/>
                  <a:pt x="0" y="20504"/>
                  <a:pt x="0" y="19151"/>
                </a:cubicBezTo>
                <a:lnTo>
                  <a:pt x="0" y="2449"/>
                </a:lnTo>
              </a:path>
            </a:pathLst>
          </a:custGeom>
          <a:solidFill>
            <a:srgbClr val="24749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61" name="picture-23.jpeg" descr="picture-23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0819" y="2392679"/>
            <a:ext cx="716281" cy="70866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Line"/>
          <p:cNvSpPr/>
          <p:nvPr/>
        </p:nvSpPr>
        <p:spPr>
          <a:xfrm>
            <a:off x="3448049" y="3155950"/>
            <a:ext cx="1193050" cy="541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9" y="0"/>
                </a:moveTo>
                <a:lnTo>
                  <a:pt x="9" y="19946"/>
                </a:lnTo>
                <a:cubicBezTo>
                  <a:pt x="-28" y="20351"/>
                  <a:pt x="48" y="20761"/>
                  <a:pt x="217" y="21078"/>
                </a:cubicBezTo>
                <a:cubicBezTo>
                  <a:pt x="368" y="21358"/>
                  <a:pt x="581" y="21544"/>
                  <a:pt x="816" y="21600"/>
                </a:cubicBezTo>
                <a:lnTo>
                  <a:pt x="21572" y="21600"/>
                </a:ln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3" name="Line"/>
          <p:cNvSpPr/>
          <p:nvPr/>
        </p:nvSpPr>
        <p:spPr>
          <a:xfrm>
            <a:off x="3181350" y="3867150"/>
            <a:ext cx="1430452" cy="1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9" y="21600"/>
                </a:moveTo>
                <a:lnTo>
                  <a:pt x="9" y="1654"/>
                </a:lnTo>
                <a:cubicBezTo>
                  <a:pt x="-28" y="1249"/>
                  <a:pt x="48" y="839"/>
                  <a:pt x="217" y="522"/>
                </a:cubicBezTo>
                <a:cubicBezTo>
                  <a:pt x="368" y="242"/>
                  <a:pt x="581" y="56"/>
                  <a:pt x="816" y="0"/>
                </a:cubicBezTo>
                <a:lnTo>
                  <a:pt x="21572" y="0"/>
                </a:ln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4" name="Shape"/>
          <p:cNvSpPr/>
          <p:nvPr/>
        </p:nvSpPr>
        <p:spPr>
          <a:xfrm>
            <a:off x="3333750" y="3575050"/>
            <a:ext cx="819001" cy="21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449"/>
                </a:moveTo>
                <a:lnTo>
                  <a:pt x="0" y="2449"/>
                </a:lnTo>
                <a:cubicBezTo>
                  <a:pt x="0" y="1096"/>
                  <a:pt x="284" y="0"/>
                  <a:pt x="633" y="0"/>
                </a:cubicBezTo>
                <a:lnTo>
                  <a:pt x="20967" y="0"/>
                </a:lnTo>
                <a:cubicBezTo>
                  <a:pt x="21135" y="0"/>
                  <a:pt x="21296" y="258"/>
                  <a:pt x="21414" y="717"/>
                </a:cubicBezTo>
                <a:cubicBezTo>
                  <a:pt x="21533" y="1177"/>
                  <a:pt x="21600" y="1799"/>
                  <a:pt x="21600" y="2449"/>
                </a:cubicBezTo>
                <a:lnTo>
                  <a:pt x="21600" y="19151"/>
                </a:lnTo>
                <a:cubicBezTo>
                  <a:pt x="21600" y="20503"/>
                  <a:pt x="21316" y="21600"/>
                  <a:pt x="20967" y="21600"/>
                </a:cubicBezTo>
                <a:lnTo>
                  <a:pt x="633" y="21600"/>
                </a:lnTo>
                <a:cubicBezTo>
                  <a:pt x="284" y="21600"/>
                  <a:pt x="0" y="20503"/>
                  <a:pt x="0" y="19151"/>
                </a:cubicBezTo>
                <a:lnTo>
                  <a:pt x="0" y="2449"/>
                </a:lnTo>
              </a:path>
            </a:pathLst>
          </a:custGeom>
          <a:solidFill>
            <a:srgbClr val="24749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5" name="Crowd1 用户的通路流向"/>
          <p:cNvSpPr/>
          <p:nvPr/>
        </p:nvSpPr>
        <p:spPr>
          <a:xfrm>
            <a:off x="1073397" y="806099"/>
            <a:ext cx="2638667" cy="27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ts val="1900"/>
              </a:lnSpc>
              <a:def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Crowd1 用户的通路流向</a:t>
            </a:r>
          </a:p>
        </p:txBody>
      </p:sp>
      <p:sp>
        <p:nvSpPr>
          <p:cNvPr id="366" name="PIX平台…"/>
          <p:cNvSpPr/>
          <p:nvPr/>
        </p:nvSpPr>
        <p:spPr>
          <a:xfrm>
            <a:off x="4794897" y="1185900"/>
            <a:ext cx="104356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100"/>
              </a:lnSpc>
            </a:pPr>
            <a:r>
              <a:t> 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PIX平台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"/>
              </a:lnSpc>
            </a:pPr>
          </a:p>
          <a:p>
            <a:pPr algn="l" defTabSz="457200">
              <a:lnSpc>
                <a:spcPts val="1000"/>
              </a:lnSpc>
              <a:tabLst>
                <a:tab pos="114300" algn="l"/>
              </a:tabLst>
            </a:pPr>
            <a:r>
              <a:rPr sz="9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9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用户登录 </a:t>
            </a:r>
            <a:endParaRPr sz="900">
              <a:solidFill>
                <a:srgbClr val="F8F6F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lnSpc>
                <a:spcPts val="1000"/>
              </a:lnSpc>
              <a:tabLst>
                <a:tab pos="114300" algn="l"/>
              </a:tabLst>
            </a:pPr>
            <a:r>
              <a:rPr sz="9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PIX 应用程序</a:t>
            </a:r>
          </a:p>
        </p:txBody>
      </p:sp>
      <p:sp>
        <p:nvSpPr>
          <p:cNvPr id="367" name="C1平台"/>
          <p:cNvSpPr/>
          <p:nvPr/>
        </p:nvSpPr>
        <p:spPr>
          <a:xfrm>
            <a:off x="2149221" y="2338781"/>
            <a:ext cx="655957" cy="15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100"/>
              </a:lnSpc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C1平台</a:t>
            </a:r>
          </a:p>
        </p:txBody>
      </p:sp>
      <p:sp>
        <p:nvSpPr>
          <p:cNvPr id="368" name="C1平台用户购…"/>
          <p:cNvSpPr/>
          <p:nvPr/>
        </p:nvSpPr>
        <p:spPr>
          <a:xfrm>
            <a:off x="1412887" y="2657373"/>
            <a:ext cx="508001" cy="361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600"/>
              </a:lnSpc>
            </a:pPr>
            <a:r>
              <a:rPr sz="600">
                <a:latin typeface="Times New Roman"/>
                <a:ea typeface="Times New Roman"/>
                <a:cs typeface="Times New Roman"/>
                <a:sym typeface="Times New Roman"/>
              </a:rPr>
              <a:t>C1平台用户购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600"/>
              </a:lnSpc>
            </a:pPr>
            <a:r>
              <a:rPr sz="600">
                <a:latin typeface="Times New Roman"/>
                <a:ea typeface="Times New Roman"/>
                <a:cs typeface="Times New Roman"/>
                <a:sym typeface="Times New Roman"/>
              </a:rPr>
              <a:t>买pEUR代金券</a:t>
            </a:r>
          </a:p>
        </p:txBody>
      </p:sp>
      <p:sp>
        <p:nvSpPr>
          <p:cNvPr id="369" name="用户直接通过电…"/>
          <p:cNvSpPr/>
          <p:nvPr/>
        </p:nvSpPr>
        <p:spPr>
          <a:xfrm>
            <a:off x="3112259" y="2657373"/>
            <a:ext cx="622301" cy="361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600"/>
              </a:lnSpc>
            </a:pPr>
            <a:r>
              <a:rPr sz="600">
                <a:latin typeface="Times New Roman"/>
                <a:ea typeface="Times New Roman"/>
                <a:cs typeface="Times New Roman"/>
                <a:sym typeface="Times New Roman"/>
              </a:rPr>
              <a:t>用户直接通过电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ts val="600"/>
              </a:lnSpc>
            </a:pPr>
            <a:r>
              <a:rPr sz="600">
                <a:latin typeface="Times New Roman"/>
                <a:ea typeface="Times New Roman"/>
                <a:cs typeface="Times New Roman"/>
                <a:sym typeface="Times New Roman"/>
              </a:rPr>
              <a:t>子邮件获得优惠券</a:t>
            </a:r>
          </a:p>
        </p:txBody>
      </p:sp>
      <p:sp>
        <p:nvSpPr>
          <p:cNvPr id="370" name="购买 PiX DROPS 包"/>
          <p:cNvSpPr/>
          <p:nvPr/>
        </p:nvSpPr>
        <p:spPr>
          <a:xfrm>
            <a:off x="4666562" y="2653247"/>
            <a:ext cx="987655" cy="26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ts val="1000"/>
              </a:lnSpc>
              <a:tabLst>
                <a:tab pos="114300" algn="l"/>
              </a:tabLst>
              <a:defRPr sz="9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9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购买 PiX DROPS 包</a:t>
            </a:r>
          </a:p>
        </p:txBody>
      </p:sp>
      <p:sp>
        <p:nvSpPr>
          <p:cNvPr id="371" name="Plays…"/>
          <p:cNvSpPr/>
          <p:nvPr/>
        </p:nvSpPr>
        <p:spPr>
          <a:xfrm>
            <a:off x="6783234" y="2614371"/>
            <a:ext cx="314190" cy="26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000"/>
              </a:lnSpc>
              <a:tabLst>
                <a:tab pos="114300" algn="l"/>
              </a:tabLst>
            </a:pPr>
            <a:r>
              <a:rPr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>
                <a:latin typeface="Times New Roman"/>
                <a:ea typeface="Times New Roman"/>
                <a:cs typeface="Times New Roman"/>
                <a:sym typeface="Times New Roman"/>
              </a:rPr>
              <a:t>Plays</a:t>
            </a:r>
          </a:p>
          <a:p>
            <a:pPr algn="l">
              <a:lnSpc>
                <a:spcPts val="0"/>
              </a:lnSpc>
            </a:pPr>
          </a:p>
          <a:p>
            <a:pPr algn="l" defTabSz="457200">
              <a:lnSpc>
                <a:spcPts val="1000"/>
              </a:lnSpc>
              <a:tabLst>
                <a:tab pos="114300" algn="l"/>
              </a:tabLst>
            </a:pPr>
            <a:r>
              <a:rPr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>
                <a:latin typeface="Times New Roman"/>
                <a:ea typeface="Times New Roman"/>
                <a:cs typeface="Times New Roman"/>
                <a:sym typeface="Times New Roman"/>
              </a:rPr>
              <a:t>Game</a:t>
            </a:r>
          </a:p>
        </p:txBody>
      </p:sp>
      <p:sp>
        <p:nvSpPr>
          <p:cNvPr id="372" name="兑换的优惠券回调注…"/>
          <p:cNvSpPr/>
          <p:nvPr/>
        </p:nvSpPr>
        <p:spPr>
          <a:xfrm>
            <a:off x="2142568" y="3747541"/>
            <a:ext cx="745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600"/>
              </a:lnSpc>
            </a:pPr>
            <a:r>
              <a:rPr sz="6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兑换的优惠券回调注</a:t>
            </a:r>
            <a:endParaRPr sz="600">
              <a:solidFill>
                <a:srgbClr val="F8F6F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ts val="600"/>
              </a:lnSpc>
            </a:pPr>
            <a:r>
              <a:rPr sz="6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册数据和发票收集</a:t>
            </a:r>
          </a:p>
        </p:txBody>
      </p:sp>
      <p:sp>
        <p:nvSpPr>
          <p:cNvPr id="373" name="通过 API 生成凭证"/>
          <p:cNvSpPr/>
          <p:nvPr/>
        </p:nvSpPr>
        <p:spPr>
          <a:xfrm>
            <a:off x="3462629" y="3633241"/>
            <a:ext cx="543749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ts val="500"/>
              </a:lnSpc>
              <a:defRPr sz="5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5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通过 API 生成凭证</a:t>
            </a:r>
          </a:p>
        </p:txBody>
      </p:sp>
      <p:sp>
        <p:nvSpPr>
          <p:cNvPr id="374" name="在钱包中为 pERU…"/>
          <p:cNvSpPr/>
          <p:nvPr/>
        </p:nvSpPr>
        <p:spPr>
          <a:xfrm>
            <a:off x="4734939" y="3727174"/>
            <a:ext cx="8509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900"/>
              </a:lnSpc>
            </a:pPr>
            <a:r>
              <a:rPr sz="8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在钱包中为 pERU</a:t>
            </a:r>
            <a:endParaRPr sz="800">
              <a:solidFill>
                <a:srgbClr val="F8F6F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ts val="900"/>
              </a:lnSpc>
            </a:pPr>
            <a:r>
              <a:rPr sz="800">
                <a:solidFill>
                  <a:srgbClr val="F8F6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兑换的优惠券代码</a:t>
            </a:r>
          </a:p>
        </p:txBody>
      </p:sp>
      <p:pic>
        <p:nvPicPr>
          <p:cNvPr id="375" name="m-logo-white,png.png" descr="m-logo-white,pn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Line"/>
          <p:cNvSpPr/>
          <p:nvPr/>
        </p:nvSpPr>
        <p:spPr>
          <a:xfrm flipV="1">
            <a:off x="722312" y="4278312"/>
            <a:ext cx="7300773" cy="49670"/>
          </a:xfrm>
          <a:prstGeom prst="lin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Line"/>
          <p:cNvSpPr/>
          <p:nvPr/>
        </p:nvSpPr>
        <p:spPr>
          <a:xfrm>
            <a:off x="7948612" y="950912"/>
            <a:ext cx="49177" cy="3315719"/>
          </a:xfrm>
          <a:prstGeom prst="lin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4" name="Line"/>
          <p:cNvSpPr/>
          <p:nvPr/>
        </p:nvSpPr>
        <p:spPr>
          <a:xfrm flipV="1">
            <a:off x="1966912" y="3681412"/>
            <a:ext cx="7319" cy="627667"/>
          </a:xfrm>
          <a:prstGeom prst="lin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Line"/>
          <p:cNvSpPr/>
          <p:nvPr/>
        </p:nvSpPr>
        <p:spPr>
          <a:xfrm flipH="1" flipV="1">
            <a:off x="3173412" y="2614612"/>
            <a:ext cx="11124" cy="1718619"/>
          </a:xfrm>
          <a:prstGeom prst="lin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6" name="Line"/>
          <p:cNvSpPr/>
          <p:nvPr/>
        </p:nvSpPr>
        <p:spPr>
          <a:xfrm flipH="1" flipV="1">
            <a:off x="4633912" y="2005012"/>
            <a:ext cx="15515" cy="2314048"/>
          </a:xfrm>
          <a:prstGeom prst="lin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Line"/>
          <p:cNvSpPr/>
          <p:nvPr/>
        </p:nvSpPr>
        <p:spPr>
          <a:xfrm flipH="1" flipV="1">
            <a:off x="6183312" y="2779712"/>
            <a:ext cx="25174" cy="1524970"/>
          </a:xfrm>
          <a:prstGeom prst="lin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8" name="Line"/>
          <p:cNvSpPr/>
          <p:nvPr/>
        </p:nvSpPr>
        <p:spPr>
          <a:xfrm>
            <a:off x="488950" y="2012950"/>
            <a:ext cx="7510522" cy="2331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75" fill="norm" stroke="1" extrusionOk="0">
                <a:moveTo>
                  <a:pt x="0" y="21075"/>
                </a:moveTo>
                <a:cubicBezTo>
                  <a:pt x="996" y="20603"/>
                  <a:pt x="1916" y="19019"/>
                  <a:pt x="2855" y="17821"/>
                </a:cubicBezTo>
                <a:cubicBezTo>
                  <a:pt x="3951" y="16423"/>
                  <a:pt x="5012" y="14541"/>
                  <a:pt x="5929" y="12108"/>
                </a:cubicBezTo>
                <a:cubicBezTo>
                  <a:pt x="6840" y="9690"/>
                  <a:pt x="7430" y="6125"/>
                  <a:pt x="8326" y="3647"/>
                </a:cubicBezTo>
                <a:cubicBezTo>
                  <a:pt x="9312" y="921"/>
                  <a:pt x="10766" y="-525"/>
                  <a:pt x="12031" y="175"/>
                </a:cubicBezTo>
                <a:cubicBezTo>
                  <a:pt x="12343" y="348"/>
                  <a:pt x="12564" y="1327"/>
                  <a:pt x="12860" y="1694"/>
                </a:cubicBezTo>
                <a:cubicBezTo>
                  <a:pt x="13400" y="2365"/>
                  <a:pt x="14000" y="2590"/>
                  <a:pt x="14494" y="3574"/>
                </a:cubicBezTo>
                <a:cubicBezTo>
                  <a:pt x="14904" y="4390"/>
                  <a:pt x="15171" y="5824"/>
                  <a:pt x="15541" y="6829"/>
                </a:cubicBezTo>
                <a:cubicBezTo>
                  <a:pt x="17403" y="11885"/>
                  <a:pt x="19194" y="19845"/>
                  <a:pt x="21600" y="19845"/>
                </a:cubicBez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" name="Rectangle"/>
          <p:cNvSpPr/>
          <p:nvPr/>
        </p:nvSpPr>
        <p:spPr>
          <a:xfrm>
            <a:off x="717550" y="539750"/>
            <a:ext cx="1037072" cy="549023"/>
          </a:xfrm>
          <a:prstGeom prst="rect">
            <a:avLst/>
          </a:prstGeom>
          <a:solidFill>
            <a:srgbClr val="B2CD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Rectangle"/>
          <p:cNvSpPr/>
          <p:nvPr/>
        </p:nvSpPr>
        <p:spPr>
          <a:xfrm>
            <a:off x="717550" y="539750"/>
            <a:ext cx="1037072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Rectangle"/>
          <p:cNvSpPr/>
          <p:nvPr/>
        </p:nvSpPr>
        <p:spPr>
          <a:xfrm>
            <a:off x="2000250" y="539750"/>
            <a:ext cx="1037072" cy="549023"/>
          </a:xfrm>
          <a:prstGeom prst="rect">
            <a:avLst/>
          </a:prstGeom>
          <a:solidFill>
            <a:srgbClr val="7EAF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Rectangle"/>
          <p:cNvSpPr/>
          <p:nvPr/>
        </p:nvSpPr>
        <p:spPr>
          <a:xfrm>
            <a:off x="2000250" y="539750"/>
            <a:ext cx="1037072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Rectangle"/>
          <p:cNvSpPr/>
          <p:nvPr/>
        </p:nvSpPr>
        <p:spPr>
          <a:xfrm>
            <a:off x="2000250" y="1187450"/>
            <a:ext cx="1037072" cy="549023"/>
          </a:xfrm>
          <a:prstGeom prst="rect">
            <a:avLst/>
          </a:prstGeom>
          <a:solidFill>
            <a:srgbClr val="7EAF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Rectangle"/>
          <p:cNvSpPr/>
          <p:nvPr/>
        </p:nvSpPr>
        <p:spPr>
          <a:xfrm>
            <a:off x="2000250" y="1187450"/>
            <a:ext cx="1037072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" name="Line"/>
          <p:cNvSpPr/>
          <p:nvPr/>
        </p:nvSpPr>
        <p:spPr>
          <a:xfrm>
            <a:off x="488950" y="933449"/>
            <a:ext cx="7454088" cy="341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8" h="21147" fill="norm" stroke="1" extrusionOk="0">
                <a:moveTo>
                  <a:pt x="0" y="21074"/>
                </a:moveTo>
                <a:cubicBezTo>
                  <a:pt x="231" y="21023"/>
                  <a:pt x="187" y="21421"/>
                  <a:pt x="1385" y="20765"/>
                </a:cubicBezTo>
                <a:cubicBezTo>
                  <a:pt x="2583" y="20108"/>
                  <a:pt x="5587" y="19105"/>
                  <a:pt x="7189" y="17136"/>
                </a:cubicBezTo>
                <a:cubicBezTo>
                  <a:pt x="8791" y="15167"/>
                  <a:pt x="9714" y="11488"/>
                  <a:pt x="10997" y="8951"/>
                </a:cubicBezTo>
                <a:cubicBezTo>
                  <a:pt x="12280" y="6414"/>
                  <a:pt x="13288" y="3390"/>
                  <a:pt x="14886" y="1915"/>
                </a:cubicBezTo>
                <a:cubicBezTo>
                  <a:pt x="16485" y="440"/>
                  <a:pt x="19577" y="381"/>
                  <a:pt x="20589" y="101"/>
                </a:cubicBezTo>
                <a:cubicBezTo>
                  <a:pt x="21600" y="-179"/>
                  <a:pt x="20894" y="212"/>
                  <a:pt x="20955" y="234"/>
                </a:cubicBez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3270250" y="539750"/>
            <a:ext cx="1037071" cy="549023"/>
          </a:xfrm>
          <a:prstGeom prst="rect">
            <a:avLst/>
          </a:prstGeom>
          <a:solidFill>
            <a:srgbClr val="4A8D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Rectangle"/>
          <p:cNvSpPr/>
          <p:nvPr/>
        </p:nvSpPr>
        <p:spPr>
          <a:xfrm>
            <a:off x="3270250" y="539750"/>
            <a:ext cx="1037071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" name="Rectangle"/>
          <p:cNvSpPr/>
          <p:nvPr/>
        </p:nvSpPr>
        <p:spPr>
          <a:xfrm>
            <a:off x="3270250" y="1187450"/>
            <a:ext cx="1037071" cy="549023"/>
          </a:xfrm>
          <a:prstGeom prst="rect">
            <a:avLst/>
          </a:prstGeom>
          <a:solidFill>
            <a:srgbClr val="4A8D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Rectangle"/>
          <p:cNvSpPr/>
          <p:nvPr/>
        </p:nvSpPr>
        <p:spPr>
          <a:xfrm>
            <a:off x="3270250" y="1187450"/>
            <a:ext cx="1037071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0" name="Rectangle"/>
          <p:cNvSpPr/>
          <p:nvPr/>
        </p:nvSpPr>
        <p:spPr>
          <a:xfrm>
            <a:off x="3270250" y="1847850"/>
            <a:ext cx="1037071" cy="549023"/>
          </a:xfrm>
          <a:prstGeom prst="rect">
            <a:avLst/>
          </a:prstGeom>
          <a:solidFill>
            <a:srgbClr val="4A8D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3270250" y="1847850"/>
            <a:ext cx="1037071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Rectangle"/>
          <p:cNvSpPr/>
          <p:nvPr/>
        </p:nvSpPr>
        <p:spPr>
          <a:xfrm>
            <a:off x="4997450" y="2851150"/>
            <a:ext cx="2813818" cy="748586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3" name="Rectangle"/>
          <p:cNvSpPr/>
          <p:nvPr/>
        </p:nvSpPr>
        <p:spPr>
          <a:xfrm>
            <a:off x="5886450" y="539750"/>
            <a:ext cx="1037071" cy="549023"/>
          </a:xfrm>
          <a:prstGeom prst="rect">
            <a:avLst/>
          </a:prstGeom>
          <a:solidFill>
            <a:srgbClr val="0E6C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4" name="Rectangle"/>
          <p:cNvSpPr/>
          <p:nvPr/>
        </p:nvSpPr>
        <p:spPr>
          <a:xfrm>
            <a:off x="5886450" y="539750"/>
            <a:ext cx="1037071" cy="549023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Rectangle"/>
          <p:cNvSpPr/>
          <p:nvPr/>
        </p:nvSpPr>
        <p:spPr>
          <a:xfrm>
            <a:off x="5886450" y="1187450"/>
            <a:ext cx="1037071" cy="549023"/>
          </a:xfrm>
          <a:prstGeom prst="rect">
            <a:avLst/>
          </a:prstGeom>
          <a:solidFill>
            <a:srgbClr val="0E6C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6" name="Rectangle"/>
          <p:cNvSpPr/>
          <p:nvPr/>
        </p:nvSpPr>
        <p:spPr>
          <a:xfrm>
            <a:off x="5886450" y="1187450"/>
            <a:ext cx="1037071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Rectangle"/>
          <p:cNvSpPr/>
          <p:nvPr/>
        </p:nvSpPr>
        <p:spPr>
          <a:xfrm>
            <a:off x="5886450" y="1847850"/>
            <a:ext cx="1037071" cy="549023"/>
          </a:xfrm>
          <a:prstGeom prst="rect">
            <a:avLst/>
          </a:prstGeom>
          <a:solidFill>
            <a:srgbClr val="0E6C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8" name="Rectangle"/>
          <p:cNvSpPr/>
          <p:nvPr/>
        </p:nvSpPr>
        <p:spPr>
          <a:xfrm>
            <a:off x="5886450" y="1847850"/>
            <a:ext cx="1037071" cy="549023"/>
          </a:xfrm>
          <a:prstGeom prst="rect">
            <a:avLst/>
          </a:pr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Shape"/>
          <p:cNvSpPr/>
          <p:nvPr/>
        </p:nvSpPr>
        <p:spPr>
          <a:xfrm>
            <a:off x="755650" y="3892550"/>
            <a:ext cx="1037072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651" y="0"/>
                </a:lnTo>
                <a:lnTo>
                  <a:pt x="2651" y="5400"/>
                </a:lnTo>
                <a:lnTo>
                  <a:pt x="18949" y="5400"/>
                </a:lnTo>
                <a:lnTo>
                  <a:pt x="18949" y="0"/>
                </a:lnTo>
                <a:lnTo>
                  <a:pt x="21600" y="10800"/>
                </a:lnTo>
                <a:lnTo>
                  <a:pt x="18949" y="21600"/>
                </a:lnTo>
                <a:lnTo>
                  <a:pt x="18949" y="16200"/>
                </a:lnTo>
                <a:lnTo>
                  <a:pt x="2651" y="16200"/>
                </a:lnTo>
                <a:lnTo>
                  <a:pt x="2651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ADCF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0" name="Shape"/>
          <p:cNvSpPr/>
          <p:nvPr/>
        </p:nvSpPr>
        <p:spPr>
          <a:xfrm>
            <a:off x="755650" y="3892550"/>
            <a:ext cx="1037072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651" y="0"/>
                </a:lnTo>
                <a:lnTo>
                  <a:pt x="2651" y="5400"/>
                </a:lnTo>
                <a:lnTo>
                  <a:pt x="18949" y="5400"/>
                </a:lnTo>
                <a:lnTo>
                  <a:pt x="18949" y="0"/>
                </a:lnTo>
                <a:lnTo>
                  <a:pt x="21600" y="10800"/>
                </a:lnTo>
                <a:lnTo>
                  <a:pt x="18949" y="21600"/>
                </a:lnTo>
                <a:lnTo>
                  <a:pt x="18949" y="16200"/>
                </a:lnTo>
                <a:lnTo>
                  <a:pt x="2651" y="16200"/>
                </a:lnTo>
                <a:lnTo>
                  <a:pt x="2651" y="21600"/>
                </a:lnTo>
                <a:lnTo>
                  <a:pt x="0" y="10800"/>
                </a:lnTo>
                <a:close/>
              </a:path>
            </a:pathLst>
          </a:custGeom>
          <a:ln>
            <a:solidFill>
              <a:srgbClr val="C1DCB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1" name="Shape"/>
          <p:cNvSpPr/>
          <p:nvPr/>
        </p:nvSpPr>
        <p:spPr>
          <a:xfrm>
            <a:off x="2063750" y="3892550"/>
            <a:ext cx="1037073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651" y="0"/>
                </a:lnTo>
                <a:lnTo>
                  <a:pt x="2651" y="5400"/>
                </a:lnTo>
                <a:lnTo>
                  <a:pt x="18949" y="5400"/>
                </a:lnTo>
                <a:lnTo>
                  <a:pt x="18949" y="0"/>
                </a:lnTo>
                <a:lnTo>
                  <a:pt x="21600" y="10800"/>
                </a:lnTo>
                <a:lnTo>
                  <a:pt x="18949" y="21600"/>
                </a:lnTo>
                <a:lnTo>
                  <a:pt x="18949" y="16200"/>
                </a:lnTo>
                <a:lnTo>
                  <a:pt x="2651" y="16200"/>
                </a:lnTo>
                <a:lnTo>
                  <a:pt x="2651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7EAF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Shape"/>
          <p:cNvSpPr/>
          <p:nvPr/>
        </p:nvSpPr>
        <p:spPr>
          <a:xfrm>
            <a:off x="2063750" y="3892550"/>
            <a:ext cx="1037073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651" y="0"/>
                </a:lnTo>
                <a:lnTo>
                  <a:pt x="2651" y="5400"/>
                </a:lnTo>
                <a:lnTo>
                  <a:pt x="18949" y="5400"/>
                </a:lnTo>
                <a:lnTo>
                  <a:pt x="18949" y="0"/>
                </a:lnTo>
                <a:lnTo>
                  <a:pt x="21600" y="10800"/>
                </a:lnTo>
                <a:lnTo>
                  <a:pt x="18949" y="21600"/>
                </a:lnTo>
                <a:lnTo>
                  <a:pt x="18949" y="16200"/>
                </a:lnTo>
                <a:lnTo>
                  <a:pt x="2651" y="16200"/>
                </a:lnTo>
                <a:lnTo>
                  <a:pt x="2651" y="21600"/>
                </a:lnTo>
                <a:lnTo>
                  <a:pt x="0" y="10800"/>
                </a:lnTo>
                <a:close/>
              </a:path>
            </a:pathLst>
          </a:cu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3" name="Shape"/>
          <p:cNvSpPr/>
          <p:nvPr/>
        </p:nvSpPr>
        <p:spPr>
          <a:xfrm>
            <a:off x="3384550" y="3879850"/>
            <a:ext cx="1037073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651" y="0"/>
                </a:lnTo>
                <a:lnTo>
                  <a:pt x="2651" y="5400"/>
                </a:lnTo>
                <a:lnTo>
                  <a:pt x="18949" y="5400"/>
                </a:lnTo>
                <a:lnTo>
                  <a:pt x="18949" y="0"/>
                </a:lnTo>
                <a:lnTo>
                  <a:pt x="21600" y="10800"/>
                </a:lnTo>
                <a:lnTo>
                  <a:pt x="18949" y="21600"/>
                </a:lnTo>
                <a:lnTo>
                  <a:pt x="18949" y="16200"/>
                </a:lnTo>
                <a:lnTo>
                  <a:pt x="2651" y="16200"/>
                </a:lnTo>
                <a:lnTo>
                  <a:pt x="2651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4A8D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" name="Shape"/>
          <p:cNvSpPr/>
          <p:nvPr/>
        </p:nvSpPr>
        <p:spPr>
          <a:xfrm>
            <a:off x="3384550" y="3879850"/>
            <a:ext cx="1037073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2651" y="0"/>
                </a:lnTo>
                <a:lnTo>
                  <a:pt x="2651" y="5400"/>
                </a:lnTo>
                <a:lnTo>
                  <a:pt x="18949" y="5400"/>
                </a:lnTo>
                <a:lnTo>
                  <a:pt x="18949" y="0"/>
                </a:lnTo>
                <a:lnTo>
                  <a:pt x="21600" y="10800"/>
                </a:lnTo>
                <a:lnTo>
                  <a:pt x="18949" y="21600"/>
                </a:lnTo>
                <a:lnTo>
                  <a:pt x="18949" y="16200"/>
                </a:lnTo>
                <a:lnTo>
                  <a:pt x="2651" y="16200"/>
                </a:lnTo>
                <a:lnTo>
                  <a:pt x="2651" y="21600"/>
                </a:lnTo>
                <a:lnTo>
                  <a:pt x="0" y="10800"/>
                </a:lnTo>
                <a:close/>
              </a:path>
            </a:pathLst>
          </a:cu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5" name="Shape"/>
          <p:cNvSpPr/>
          <p:nvPr/>
        </p:nvSpPr>
        <p:spPr>
          <a:xfrm>
            <a:off x="4692650" y="3892550"/>
            <a:ext cx="3120578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881" y="0"/>
                </a:lnTo>
                <a:lnTo>
                  <a:pt x="881" y="5400"/>
                </a:lnTo>
                <a:lnTo>
                  <a:pt x="20719" y="5400"/>
                </a:lnTo>
                <a:lnTo>
                  <a:pt x="20719" y="0"/>
                </a:lnTo>
                <a:lnTo>
                  <a:pt x="21600" y="10800"/>
                </a:lnTo>
                <a:lnTo>
                  <a:pt x="20719" y="21600"/>
                </a:lnTo>
                <a:lnTo>
                  <a:pt x="20719" y="16200"/>
                </a:lnTo>
                <a:lnTo>
                  <a:pt x="881" y="16200"/>
                </a:lnTo>
                <a:lnTo>
                  <a:pt x="881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0E6C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6" name="Shape"/>
          <p:cNvSpPr/>
          <p:nvPr/>
        </p:nvSpPr>
        <p:spPr>
          <a:xfrm>
            <a:off x="4692650" y="3892550"/>
            <a:ext cx="3120578" cy="25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881" y="0"/>
                </a:lnTo>
                <a:lnTo>
                  <a:pt x="881" y="5400"/>
                </a:lnTo>
                <a:lnTo>
                  <a:pt x="20719" y="5400"/>
                </a:lnTo>
                <a:lnTo>
                  <a:pt x="20719" y="0"/>
                </a:lnTo>
                <a:lnTo>
                  <a:pt x="21600" y="10800"/>
                </a:lnTo>
                <a:lnTo>
                  <a:pt x="20719" y="21600"/>
                </a:lnTo>
                <a:lnTo>
                  <a:pt x="20719" y="16200"/>
                </a:lnTo>
                <a:lnTo>
                  <a:pt x="881" y="16200"/>
                </a:lnTo>
                <a:lnTo>
                  <a:pt x="881" y="21600"/>
                </a:lnTo>
                <a:lnTo>
                  <a:pt x="0" y="10800"/>
                </a:lnTo>
                <a:close/>
              </a:path>
            </a:pathLst>
          </a:cu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87" name="picture-1.jpeg" descr="picture-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1257300"/>
            <a:ext cx="601981" cy="601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-2.jpeg" descr="picture-2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1905000"/>
            <a:ext cx="601981" cy="1211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-3.jpeg" descr="picture-3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3959" y="2865120"/>
            <a:ext cx="2834641" cy="784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-4.jpeg" descr="picture-4.jpe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0239" y="1920239"/>
            <a:ext cx="2895602" cy="162306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NFTs NFTs NFTs NFTs"/>
          <p:cNvSpPr/>
          <p:nvPr/>
        </p:nvSpPr>
        <p:spPr>
          <a:xfrm>
            <a:off x="997230" y="699000"/>
            <a:ext cx="5583111" cy="20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NFTs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NFTs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NFTs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NFTs</a:t>
            </a:r>
          </a:p>
        </p:txBody>
      </p:sp>
      <p:sp>
        <p:nvSpPr>
          <p:cNvPr id="192" name="100"/>
          <p:cNvSpPr/>
          <p:nvPr/>
        </p:nvSpPr>
        <p:spPr>
          <a:xfrm>
            <a:off x="8046732" y="937869"/>
            <a:ext cx="323851" cy="20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</a:p>
        </p:txBody>
      </p:sp>
      <p:sp>
        <p:nvSpPr>
          <p:cNvPr id="193" name="玩赚"/>
          <p:cNvSpPr/>
          <p:nvPr/>
        </p:nvSpPr>
        <p:spPr>
          <a:xfrm>
            <a:off x="2201041" y="1348380"/>
            <a:ext cx="543298" cy="419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  <a:def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玩赚</a:t>
            </a:r>
          </a:p>
        </p:txBody>
      </p:sp>
      <p:sp>
        <p:nvSpPr>
          <p:cNvPr id="194" name="玩赚"/>
          <p:cNvSpPr/>
          <p:nvPr/>
        </p:nvSpPr>
        <p:spPr>
          <a:xfrm>
            <a:off x="3517136" y="1382116"/>
            <a:ext cx="543298" cy="419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  <a:def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玩赚</a:t>
            </a:r>
          </a:p>
        </p:txBody>
      </p:sp>
      <p:sp>
        <p:nvSpPr>
          <p:cNvPr id="195" name="更好的质量"/>
          <p:cNvSpPr/>
          <p:nvPr/>
        </p:nvSpPr>
        <p:spPr>
          <a:xfrm>
            <a:off x="3337935" y="2012950"/>
            <a:ext cx="901701" cy="419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  <a:def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更好的质量</a:t>
            </a:r>
          </a:p>
        </p:txBody>
      </p:sp>
      <p:sp>
        <p:nvSpPr>
          <p:cNvPr id="196" name="AAA titles"/>
          <p:cNvSpPr/>
          <p:nvPr/>
        </p:nvSpPr>
        <p:spPr>
          <a:xfrm>
            <a:off x="5419997" y="2097965"/>
            <a:ext cx="2022565" cy="117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500"/>
              </a:lnSpc>
              <a:tabLst>
                <a:tab pos="609600" algn="l"/>
              </a:tabLst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titles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0"/>
              </a:lnSpc>
            </a:pPr>
          </a:p>
        </p:txBody>
      </p:sp>
      <p:sp>
        <p:nvSpPr>
          <p:cNvPr id="197" name="75…"/>
          <p:cNvSpPr/>
          <p:nvPr/>
        </p:nvSpPr>
        <p:spPr>
          <a:xfrm>
            <a:off x="8046732" y="1795398"/>
            <a:ext cx="234951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200"/>
              </a:lnSpc>
            </a:pPr>
          </a:p>
          <a:p>
            <a:pPr algn="l"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700"/>
              </a:lnSpc>
            </a:pPr>
          </a:p>
          <a:p>
            <a:pPr algn="l"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600"/>
              </a:lnSpc>
            </a:pPr>
          </a:p>
          <a:p>
            <a:pPr algn="l"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198" name="创新者 2.5%   提前接受 13.5%            早期多数 34%    后期多数 34% 落后者 16%"/>
          <p:cNvSpPr/>
          <p:nvPr/>
        </p:nvSpPr>
        <p:spPr>
          <a:xfrm>
            <a:off x="747539" y="4555388"/>
            <a:ext cx="6753696" cy="1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200"/>
              </a:lnSpc>
              <a:tabLst>
                <a:tab pos="1257300" algn="l"/>
                <a:tab pos="4165600" algn="l"/>
                <a:tab pos="5803900" algn="l"/>
              </a:tabLst>
            </a:pP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创新者 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2.5%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提前接受 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13.5%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早期多数 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34%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后期多数 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34%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落后者 </a:t>
            </a:r>
            <a:r>
              <a:rPr b="1" sz="11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16%</a:t>
            </a:r>
          </a:p>
        </p:txBody>
      </p:sp>
      <p:sp>
        <p:nvSpPr>
          <p:cNvPr id="199" name="市场份额 %"/>
          <p:cNvSpPr/>
          <p:nvPr/>
        </p:nvSpPr>
        <p:spPr>
          <a:xfrm rot="5400000">
            <a:off x="7774694" y="2384299"/>
            <a:ext cx="1269504" cy="25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800"/>
              </a:lnSpc>
            </a:pPr>
            <a:r>
              <a:rPr sz="16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6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市场份额 %</a:t>
            </a:r>
          </a:p>
        </p:txBody>
      </p:sp>
      <p:sp>
        <p:nvSpPr>
          <p:cNvPr id="200" name="玩赚"/>
          <p:cNvSpPr/>
          <p:nvPr/>
        </p:nvSpPr>
        <p:spPr>
          <a:xfrm>
            <a:off x="6132710" y="1358744"/>
            <a:ext cx="543298" cy="419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ts val="1500"/>
              </a:lnSpc>
              <a:tabLst>
                <a:tab pos="1270000" algn="l"/>
                <a:tab pos="2514600" algn="l"/>
                <a:tab pos="5156200" algn="l"/>
              </a:tabLst>
              <a:def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14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玩赚</a:t>
            </a:r>
          </a:p>
        </p:txBody>
      </p:sp>
      <p:sp>
        <p:nvSpPr>
          <p:cNvPr id="201" name="传统公司进入区块链"/>
          <p:cNvSpPr txBox="1"/>
          <p:nvPr/>
        </p:nvSpPr>
        <p:spPr>
          <a:xfrm>
            <a:off x="5719429" y="2953956"/>
            <a:ext cx="1257301" cy="23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ts val="800"/>
              </a:lnSpc>
              <a:defRPr sz="10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传统公司进入区块链</a:t>
            </a:r>
          </a:p>
        </p:txBody>
      </p:sp>
      <p:pic>
        <p:nvPicPr>
          <p:cNvPr id="202" name="m-logo-white,png.png" descr="m-logo-white,pn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47666" y="-66890"/>
            <a:ext cx="1399694" cy="1081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-0.jpeg" descr="picture-0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谢谢你。"/>
          <p:cNvSpPr/>
          <p:nvPr/>
        </p:nvSpPr>
        <p:spPr>
          <a:xfrm>
            <a:off x="756599" y="4467948"/>
            <a:ext cx="1028701" cy="245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ts val="1500"/>
              </a:lnSpc>
              <a:defRPr b="1" sz="20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b="1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谢谢你。</a:t>
            </a:r>
          </a:p>
        </p:txBody>
      </p:sp>
      <p:pic>
        <p:nvPicPr>
          <p:cNvPr id="379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622" y="179444"/>
            <a:ext cx="2742757" cy="2119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05" name="picture-5.jpeg" descr="picture-5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" y="0"/>
            <a:ext cx="7315201" cy="512064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比较两种不同的游戏实用程序"/>
          <p:cNvSpPr txBox="1"/>
          <p:nvPr/>
        </p:nvSpPr>
        <p:spPr>
          <a:xfrm>
            <a:off x="2329179" y="339502"/>
            <a:ext cx="42418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比较两种不同的游戏实用程序</a:t>
            </a:r>
          </a:p>
        </p:txBody>
      </p:sp>
      <p:sp>
        <p:nvSpPr>
          <p:cNvPr id="207" name="游戏以随机结果开始"/>
          <p:cNvSpPr txBox="1"/>
          <p:nvPr/>
        </p:nvSpPr>
        <p:spPr>
          <a:xfrm>
            <a:off x="2403475" y="1952625"/>
            <a:ext cx="8001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游戏以随机结果开始</a:t>
            </a:r>
          </a:p>
        </p:txBody>
      </p:sp>
      <p:sp>
        <p:nvSpPr>
          <p:cNvPr id="208" name="启用购买和收集开始"/>
          <p:cNvSpPr txBox="1"/>
          <p:nvPr/>
        </p:nvSpPr>
        <p:spPr>
          <a:xfrm>
            <a:off x="3521075" y="1952625"/>
            <a:ext cx="8001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启用购买和收集开始</a:t>
            </a:r>
          </a:p>
        </p:txBody>
      </p:sp>
      <p:sp>
        <p:nvSpPr>
          <p:cNvPr id="209" name="游戏更多地发展为战略决策"/>
          <p:cNvSpPr txBox="1"/>
          <p:nvPr/>
        </p:nvSpPr>
        <p:spPr>
          <a:xfrm>
            <a:off x="4524374" y="1952625"/>
            <a:ext cx="10287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游戏更多地发展为战略决策</a:t>
            </a:r>
          </a:p>
        </p:txBody>
      </p:sp>
      <p:sp>
        <p:nvSpPr>
          <p:cNvPr id="210" name="先发优势通常会获胜"/>
          <p:cNvSpPr txBox="1"/>
          <p:nvPr/>
        </p:nvSpPr>
        <p:spPr>
          <a:xfrm>
            <a:off x="5768975" y="1952625"/>
            <a:ext cx="8001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先发优势通常会获胜</a:t>
            </a:r>
          </a:p>
        </p:txBody>
      </p:sp>
      <p:sp>
        <p:nvSpPr>
          <p:cNvPr id="211" name="胜利者获得有限的荣耀"/>
          <p:cNvSpPr txBox="1"/>
          <p:nvPr/>
        </p:nvSpPr>
        <p:spPr>
          <a:xfrm>
            <a:off x="6835775" y="1952625"/>
            <a:ext cx="8763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胜利者获得有限的荣耀</a:t>
            </a:r>
          </a:p>
        </p:txBody>
      </p:sp>
      <p:sp>
        <p:nvSpPr>
          <p:cNvPr id="212" name="投资 PIX = 幸运抽奖"/>
          <p:cNvSpPr txBox="1"/>
          <p:nvPr/>
        </p:nvSpPr>
        <p:spPr>
          <a:xfrm>
            <a:off x="2407846" y="4000500"/>
            <a:ext cx="79135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投资 PIX = 幸运抽奖</a:t>
            </a:r>
          </a:p>
        </p:txBody>
      </p:sp>
      <p:sp>
        <p:nvSpPr>
          <p:cNvPr id="213" name="单一和点差 PIX = 低价值资产"/>
          <p:cNvSpPr txBox="1"/>
          <p:nvPr/>
        </p:nvSpPr>
        <p:spPr>
          <a:xfrm>
            <a:off x="3373046" y="4000500"/>
            <a:ext cx="109615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单一和点差 PIX = 低价值资产</a:t>
            </a:r>
          </a:p>
        </p:txBody>
      </p:sp>
      <p:sp>
        <p:nvSpPr>
          <p:cNvPr id="214" name="资产组能够在市场上创造指数级价值"/>
          <p:cNvSpPr txBox="1"/>
          <p:nvPr/>
        </p:nvSpPr>
        <p:spPr>
          <a:xfrm>
            <a:off x="4371975" y="4479925"/>
            <a:ext cx="13335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资产组能够在市场上创造指数级价值</a:t>
            </a:r>
          </a:p>
        </p:txBody>
      </p:sp>
      <p:sp>
        <p:nvSpPr>
          <p:cNvPr id="215" name="NFT 可以是个人拥有或共同拥有"/>
          <p:cNvSpPr txBox="1"/>
          <p:nvPr/>
        </p:nvSpPr>
        <p:spPr>
          <a:xfrm>
            <a:off x="5573452" y="4000500"/>
            <a:ext cx="119114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NFT 可以是个人拥有或共同拥有</a:t>
            </a:r>
          </a:p>
        </p:txBody>
      </p:sp>
      <p:sp>
        <p:nvSpPr>
          <p:cNvPr id="216" name="现实世界的收益率资产向 NFT 所有者产生支出"/>
          <p:cNvSpPr txBox="1"/>
          <p:nvPr/>
        </p:nvSpPr>
        <p:spPr>
          <a:xfrm>
            <a:off x="6439166" y="4479925"/>
            <a:ext cx="166951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现实世界的收益率资产向 NFT 所有者产生支出</a:t>
            </a:r>
          </a:p>
        </p:txBody>
      </p:sp>
      <p:pic>
        <p:nvPicPr>
          <p:cNvPr id="217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1288" y="33895"/>
            <a:ext cx="1875830" cy="1449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20" name="picture-6.jpeg" descr="picture-6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780" y="1097280"/>
            <a:ext cx="2979421" cy="3413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-7.jpeg" descr="picture-7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2620" y="1592580"/>
            <a:ext cx="2179321" cy="246126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"/>
          <p:cNvSpPr/>
          <p:nvPr/>
        </p:nvSpPr>
        <p:spPr>
          <a:xfrm>
            <a:off x="4464050" y="1911350"/>
            <a:ext cx="1009650" cy="170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lnTo>
                  <a:pt x="10800" y="10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23" name="picture-8.jpeg" descr="picture-8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0079" y="1912620"/>
            <a:ext cx="1150621" cy="172212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"/>
          <p:cNvSpPr/>
          <p:nvPr/>
        </p:nvSpPr>
        <p:spPr>
          <a:xfrm>
            <a:off x="4565650" y="1911350"/>
            <a:ext cx="1013701" cy="1700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lnTo>
                  <a:pt x="10800" y="10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6B6B6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5" name="PIX PACK DROPS 如何运作？"/>
          <p:cNvSpPr/>
          <p:nvPr/>
        </p:nvSpPr>
        <p:spPr>
          <a:xfrm>
            <a:off x="602598" y="500075"/>
            <a:ext cx="3142565" cy="27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ts val="1900"/>
              </a:lnSpc>
              <a:defRPr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PIX PACK DROPS 如何运作？</a:t>
            </a:r>
          </a:p>
        </p:txBody>
      </p:sp>
      <p:pic>
        <p:nvPicPr>
          <p:cNvPr id="226" name="m-logo-white,png.png" descr="m-logo-white,pn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-9.jpeg" descr="picture-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20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PIX 单元"/>
          <p:cNvSpPr/>
          <p:nvPr/>
        </p:nvSpPr>
        <p:spPr>
          <a:xfrm>
            <a:off x="3000717" y="500075"/>
            <a:ext cx="3142566" cy="27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900"/>
              </a:lnSpc>
              <a:defRPr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rPr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PIX 单元</a:t>
            </a:r>
          </a:p>
        </p:txBody>
      </p:sp>
      <p:sp>
        <p:nvSpPr>
          <p:cNvPr id="230" name="由于游戏在不同层级按价值划分，因此游戏中的每个 PIX 单元具有相同的购买价值，与层级无关。…"/>
          <p:cNvSpPr txBox="1"/>
          <p:nvPr/>
        </p:nvSpPr>
        <p:spPr>
          <a:xfrm>
            <a:off x="2040182" y="1658319"/>
            <a:ext cx="50636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FFFFFF"/>
                </a:solidFill>
              </a:defRPr>
            </a:pPr>
            <a:r>
              <a:t>由于游戏在不同层级按价值划分，因此游戏中的每个 PIX 单元具有相同的购买价值，与层级无关。 </a:t>
            </a:r>
          </a:p>
          <a:p>
            <a:pPr>
              <a:defRPr sz="900">
                <a:solidFill>
                  <a:srgbClr val="FFFFFF"/>
                </a:solidFill>
              </a:defRPr>
            </a:pPr>
            <a:r>
              <a:t>每个 PIX 单元的价格为 1 欧元，按套餐购买价格计算。</a:t>
            </a:r>
          </a:p>
        </p:txBody>
      </p:sp>
      <p:sp>
        <p:nvSpPr>
          <p:cNvPr id="231" name="传奇的"/>
          <p:cNvSpPr txBox="1"/>
          <p:nvPr/>
        </p:nvSpPr>
        <p:spPr>
          <a:xfrm>
            <a:off x="1562099" y="2520950"/>
            <a:ext cx="4191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传奇的</a:t>
            </a:r>
          </a:p>
        </p:txBody>
      </p:sp>
      <p:sp>
        <p:nvSpPr>
          <p:cNvPr id="232" name="稀有的"/>
          <p:cNvSpPr txBox="1"/>
          <p:nvPr/>
        </p:nvSpPr>
        <p:spPr>
          <a:xfrm>
            <a:off x="2711449" y="2520950"/>
            <a:ext cx="4191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稀有的</a:t>
            </a:r>
          </a:p>
        </p:txBody>
      </p:sp>
      <p:sp>
        <p:nvSpPr>
          <p:cNvPr id="233" name="罕见"/>
          <p:cNvSpPr txBox="1"/>
          <p:nvPr/>
        </p:nvSpPr>
        <p:spPr>
          <a:xfrm>
            <a:off x="4159250" y="2520950"/>
            <a:ext cx="3175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罕见</a:t>
            </a:r>
          </a:p>
        </p:txBody>
      </p:sp>
      <p:sp>
        <p:nvSpPr>
          <p:cNvPr id="234" name="常见的"/>
          <p:cNvSpPr txBox="1"/>
          <p:nvPr/>
        </p:nvSpPr>
        <p:spPr>
          <a:xfrm>
            <a:off x="5521324" y="2520950"/>
            <a:ext cx="4191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常见的</a:t>
            </a:r>
          </a:p>
        </p:txBody>
      </p:sp>
      <p:sp>
        <p:nvSpPr>
          <p:cNvPr id="235" name="例外"/>
          <p:cNvSpPr txBox="1"/>
          <p:nvPr/>
        </p:nvSpPr>
        <p:spPr>
          <a:xfrm>
            <a:off x="6908800" y="2520950"/>
            <a:ext cx="3175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例外</a:t>
            </a:r>
          </a:p>
        </p:txBody>
      </p:sp>
      <p:sp>
        <p:nvSpPr>
          <p:cNvPr id="236" name="首都市中心"/>
          <p:cNvSpPr txBox="1"/>
          <p:nvPr/>
        </p:nvSpPr>
        <p:spPr>
          <a:xfrm>
            <a:off x="1460499" y="4311650"/>
            <a:ext cx="6223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首都市中心</a:t>
            </a:r>
          </a:p>
        </p:txBody>
      </p:sp>
      <p:sp>
        <p:nvSpPr>
          <p:cNvPr id="237" name="首都"/>
          <p:cNvSpPr txBox="1"/>
          <p:nvPr/>
        </p:nvSpPr>
        <p:spPr>
          <a:xfrm>
            <a:off x="2454275" y="4311650"/>
            <a:ext cx="3175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首都</a:t>
            </a:r>
          </a:p>
        </p:txBody>
      </p:sp>
      <p:sp>
        <p:nvSpPr>
          <p:cNvPr id="238" name="自然保护区"/>
          <p:cNvSpPr txBox="1"/>
          <p:nvPr/>
        </p:nvSpPr>
        <p:spPr>
          <a:xfrm>
            <a:off x="2895599" y="4311650"/>
            <a:ext cx="6223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自然保护区</a:t>
            </a:r>
          </a:p>
        </p:txBody>
      </p:sp>
      <p:sp>
        <p:nvSpPr>
          <p:cNvPr id="239" name="海岸线"/>
          <p:cNvSpPr txBox="1"/>
          <p:nvPr/>
        </p:nvSpPr>
        <p:spPr>
          <a:xfrm>
            <a:off x="3784599" y="4311650"/>
            <a:ext cx="4191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海岸线</a:t>
            </a:r>
          </a:p>
        </p:txBody>
      </p:sp>
      <p:sp>
        <p:nvSpPr>
          <p:cNvPr id="240" name="都市区"/>
          <p:cNvSpPr txBox="1"/>
          <p:nvPr/>
        </p:nvSpPr>
        <p:spPr>
          <a:xfrm>
            <a:off x="4362449" y="4311650"/>
            <a:ext cx="4191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都市区</a:t>
            </a:r>
          </a:p>
        </p:txBody>
      </p:sp>
      <p:sp>
        <p:nvSpPr>
          <p:cNvPr id="241" name="郊区"/>
          <p:cNvSpPr txBox="1"/>
          <p:nvPr/>
        </p:nvSpPr>
        <p:spPr>
          <a:xfrm>
            <a:off x="5222875" y="4311650"/>
            <a:ext cx="3175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郊区</a:t>
            </a:r>
          </a:p>
        </p:txBody>
      </p:sp>
      <p:sp>
        <p:nvSpPr>
          <p:cNvPr id="242" name="农村"/>
          <p:cNvSpPr txBox="1"/>
          <p:nvPr/>
        </p:nvSpPr>
        <p:spPr>
          <a:xfrm>
            <a:off x="5813425" y="4311650"/>
            <a:ext cx="3175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农村</a:t>
            </a:r>
          </a:p>
        </p:txBody>
      </p:sp>
      <p:sp>
        <p:nvSpPr>
          <p:cNvPr id="243" name="北极和山脉"/>
          <p:cNvSpPr txBox="1"/>
          <p:nvPr/>
        </p:nvSpPr>
        <p:spPr>
          <a:xfrm>
            <a:off x="6457949" y="4311650"/>
            <a:ext cx="6223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北极和山脉</a:t>
            </a:r>
          </a:p>
        </p:txBody>
      </p:sp>
      <p:sp>
        <p:nvSpPr>
          <p:cNvPr id="244" name="沙漠和苔原"/>
          <p:cNvSpPr txBox="1"/>
          <p:nvPr/>
        </p:nvSpPr>
        <p:spPr>
          <a:xfrm>
            <a:off x="7061199" y="4311650"/>
            <a:ext cx="6223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沙漠和苔原</a:t>
            </a:r>
          </a:p>
        </p:txBody>
      </p:sp>
      <p:pic>
        <p:nvPicPr>
          <p:cNvPr id="245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1288" y="33895"/>
            <a:ext cx="1875830" cy="1449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48" name="picture-10.jpeg" descr="picture-10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2420" y="487680"/>
            <a:ext cx="4099561" cy="409956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地质图像…"/>
          <p:cNvSpPr/>
          <p:nvPr/>
        </p:nvSpPr>
        <p:spPr>
          <a:xfrm>
            <a:off x="451175" y="965004"/>
            <a:ext cx="5780628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400"/>
              </a:lnSpc>
            </a:pPr>
            <a:r>
              <a:rPr b="1" sz="15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地质图像</a:t>
            </a:r>
            <a:endParaRPr b="1" sz="15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400"/>
              </a:lnSpc>
            </a:pPr>
            <a:endParaRPr b="1" sz="15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b="1" sz="15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根据它们所属的层和分类，</a:t>
            </a:r>
            <a:endParaRPr b="1" sz="15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b="1" sz="15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对每个 PIX 的特定陆地进行壮观的分层。</a:t>
            </a: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1000"/>
              </a:lnSpc>
            </a:pPr>
          </a:p>
          <a:p>
            <a:pPr algn="l">
              <a:lnSpc>
                <a:spcPts val="700"/>
              </a:lnSpc>
            </a:pPr>
          </a:p>
          <a:p>
            <a:pPr algn="l"/>
            <a:r>
              <a:rPr b="1" sz="15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游戏数据</a:t>
            </a:r>
            <a:endParaRPr b="1" sz="15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b="1" sz="15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b="1" sz="15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每个特定 PIX 在行星 IX 世界地图上的位置坐标。 </a:t>
            </a:r>
            <a:endParaRPr b="1" sz="15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b="1" sz="15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此外，土地从游戏中发布时的存储和共享以及进行了哪些销售/转让。</a:t>
            </a:r>
          </a:p>
        </p:txBody>
      </p:sp>
      <p:pic>
        <p:nvPicPr>
          <p:cNvPr id="250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53" name="picture-11.jpeg" descr="picture-1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919" y="91439"/>
            <a:ext cx="7078982" cy="5013962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地砖"/>
          <p:cNvSpPr txBox="1"/>
          <p:nvPr/>
        </p:nvSpPr>
        <p:spPr>
          <a:xfrm>
            <a:off x="4137660" y="473488"/>
            <a:ext cx="57150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地砖</a:t>
            </a:r>
          </a:p>
        </p:txBody>
      </p:sp>
      <p:sp>
        <p:nvSpPr>
          <p:cNvPr id="255" name="PIX 是游戏所包含的 10x10m2 六边形地块。 这些总共是 1.5 万亿个 PIX。"/>
          <p:cNvSpPr txBox="1"/>
          <p:nvPr/>
        </p:nvSpPr>
        <p:spPr>
          <a:xfrm>
            <a:off x="2491066" y="4058197"/>
            <a:ext cx="416186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PIX 是游戏所包含的 10x10m2 六边形地块。 这些总共是 1.5 万亿个 PIX。</a:t>
            </a:r>
          </a:p>
        </p:txBody>
      </p:sp>
      <p:pic>
        <p:nvPicPr>
          <p:cNvPr id="256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59" name="picture-12.jpeg" descr="picture-1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4620" y="0"/>
            <a:ext cx="646176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核心产品体验…"/>
          <p:cNvSpPr/>
          <p:nvPr/>
        </p:nvSpPr>
        <p:spPr>
          <a:xfrm>
            <a:off x="602598" y="500075"/>
            <a:ext cx="3083267" cy="4492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核心产品体验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市场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市场是 PIX 包括用户可以在自由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市场上相互交易的证券交易所。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挑战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挑战是每日和每周的比赛，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最好的包括掉落您无法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获得的席位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否则，输入。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展示柜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精选的 PIX 系列。 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这些展示了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您的预期游戏玩法以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及用户构建 NFT PIX </a:t>
            </a:r>
            <a:endParaRPr b="1" sz="17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900"/>
              </a:lnSpc>
            </a:pPr>
            <a:r>
              <a:rPr b="1" sz="17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合成的最佳玩法</a:t>
            </a:r>
          </a:p>
        </p:txBody>
      </p:sp>
      <p:pic>
        <p:nvPicPr>
          <p:cNvPr id="261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64" name="picture-13.jpeg" descr="picture-13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539" y="144779"/>
            <a:ext cx="6858001" cy="484632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具有里程碑意义的 NFT 的版税"/>
          <p:cNvSpPr txBox="1"/>
          <p:nvPr/>
        </p:nvSpPr>
        <p:spPr>
          <a:xfrm>
            <a:off x="2645513" y="540437"/>
            <a:ext cx="335005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具有里程碑意义的 NFT 的版税</a:t>
            </a:r>
          </a:p>
        </p:txBody>
      </p:sp>
      <p:sp>
        <p:nvSpPr>
          <p:cNvPr id="266" name="拥有 NFT…"/>
          <p:cNvSpPr txBox="1"/>
          <p:nvPr/>
        </p:nvSpPr>
        <p:spPr>
          <a:xfrm>
            <a:off x="2750861" y="3852299"/>
            <a:ext cx="31393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拥有 NFT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在 NFT 周围区域进行的交易为 NFT 持有者提供佣金。</a:t>
            </a:r>
          </a:p>
        </p:txBody>
      </p:sp>
      <p:pic>
        <p:nvPicPr>
          <p:cNvPr id="267" name="m-logo-white,png.png" descr="m-logo-white,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016" y="3845423"/>
            <a:ext cx="1875829" cy="144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