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723" r:id="rId3"/>
    <p:sldId id="521" r:id="rId4"/>
    <p:sldId id="683" r:id="rId5"/>
    <p:sldId id="684" r:id="rId7"/>
    <p:sldId id="689" r:id="rId8"/>
    <p:sldId id="688" r:id="rId9"/>
    <p:sldId id="482" r:id="rId10"/>
    <p:sldId id="483" r:id="rId11"/>
    <p:sldId id="484" r:id="rId12"/>
    <p:sldId id="659" r:id="rId13"/>
    <p:sldId id="690" r:id="rId14"/>
    <p:sldId id="685" r:id="rId15"/>
    <p:sldId id="489" r:id="rId16"/>
    <p:sldId id="692" r:id="rId17"/>
    <p:sldId id="488" r:id="rId18"/>
    <p:sldId id="711" r:id="rId19"/>
    <p:sldId id="691" r:id="rId20"/>
    <p:sldId id="694" r:id="rId21"/>
    <p:sldId id="695" r:id="rId22"/>
    <p:sldId id="696" r:id="rId23"/>
    <p:sldId id="697" r:id="rId24"/>
    <p:sldId id="698" r:id="rId25"/>
    <p:sldId id="720" r:id="rId26"/>
    <p:sldId id="472" r:id="rId27"/>
    <p:sldId id="686" r:id="rId28"/>
  </p:sldIdLst>
  <p:sldSz cx="12190095" cy="6859270"/>
  <p:notesSz cx="6858000" cy="9144000"/>
  <p:custDataLst>
    <p:tags r:id="rId32"/>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0C0"/>
    <a:srgbClr val="0000FF"/>
    <a:srgbClr val="0072BF"/>
    <a:srgbClr val="FF6600"/>
    <a:srgbClr val="FF3300"/>
    <a:srgbClr val="003366"/>
    <a:srgbClr val="303D56"/>
    <a:srgbClr val="77777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5" autoAdjust="0"/>
    <p:restoredTop sz="94660"/>
  </p:normalViewPr>
  <p:slideViewPr>
    <p:cSldViewPr>
      <p:cViewPr>
        <p:scale>
          <a:sx n="90" d="100"/>
          <a:sy n="90" d="100"/>
        </p:scale>
        <p:origin x="-78" y="888"/>
      </p:cViewPr>
      <p:guideLst>
        <p:guide orient="horz" pos="2166"/>
        <p:guide pos="3794"/>
      </p:guideLst>
    </p:cSldViewPr>
  </p:slideViewPr>
  <p:notesTextViewPr>
    <p:cViewPr>
      <p:scale>
        <a:sx n="1" d="1"/>
        <a:sy n="1" d="1"/>
      </p:scale>
      <p:origin x="0" y="0"/>
    </p:cViewPr>
  </p:notesTextViewPr>
  <p:sorterViewPr>
    <p:cViewPr>
      <p:scale>
        <a:sx n="39" d="100"/>
        <a:sy n="39" d="100"/>
      </p:scale>
      <p:origin x="0" y="0"/>
    </p:cViewPr>
  </p:sorterViewPr>
  <p:notesViewPr>
    <p:cSldViewPr>
      <p:cViewPr varScale="1">
        <p:scale>
          <a:sx n="54" d="100"/>
          <a:sy n="54" d="100"/>
        </p:scale>
        <p:origin x="-2862" y="-102"/>
      </p:cViewPr>
      <p:guideLst>
        <p:guide orient="horz" pos="2887"/>
        <p:guide pos="213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46.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EC3EC-28B1-438F-93FD-F890653B48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8C319-592B-4604-8379-677AD2D98A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165" algn="l" defTabSz="1219200" rtl="0" eaLnBrk="1" latinLnBrk="0" hangingPunct="1">
      <a:defRPr sz="1600" kern="1200">
        <a:solidFill>
          <a:schemeClr val="tx1"/>
        </a:solidFill>
        <a:latin typeface="+mn-lt"/>
        <a:ea typeface="+mn-ea"/>
        <a:cs typeface="+mn-cs"/>
      </a:defRPr>
    </a:lvl4pPr>
    <a:lvl5pPr marL="2437765" algn="l" defTabSz="1219200" rtl="0" eaLnBrk="1" latinLnBrk="0" hangingPunct="1">
      <a:defRPr sz="1600" kern="1200">
        <a:solidFill>
          <a:schemeClr val="tx1"/>
        </a:solidFill>
        <a:latin typeface="+mn-lt"/>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247DCC-B252-43EA-A6BC-5CE5F9958FE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247DCC-B252-43EA-A6BC-5CE5F9958FE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247DCC-B252-43EA-A6BC-5CE5F9958FE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247DCC-B252-43EA-A6BC-5CE5F9958FE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247DCC-B252-43EA-A6BC-5CE5F9958FE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247DCC-B252-43EA-A6BC-5CE5F9958FE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247DCC-B252-43EA-A6BC-5CE5F9958FE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Picture 35" descr="图片1"/>
          <p:cNvPicPr>
            <a:picLocks noChangeAspect="1" noChangeArrowheads="1"/>
          </p:cNvPicPr>
          <p:nvPr userDrawn="1"/>
        </p:nvPicPr>
        <p:blipFill>
          <a:blip r:embed="rId2" cstate="email"/>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pic>
        <p:nvPicPr>
          <p:cNvPr id="2" name="Picture 35" descr="图片1"/>
          <p:cNvPicPr>
            <a:picLocks noChangeAspect="1" noChangeArrowheads="1"/>
          </p:cNvPicPr>
          <p:nvPr userDrawn="1"/>
        </p:nvPicPr>
        <p:blipFill>
          <a:blip r:embed="rId2" cstate="email"/>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rot="2700000">
            <a:off x="338715" y="353232"/>
            <a:ext cx="480016" cy="47999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4" name="矩形 3"/>
          <p:cNvSpPr/>
          <p:nvPr userDrawn="1"/>
        </p:nvSpPr>
        <p:spPr>
          <a:xfrm rot="2700000">
            <a:off x="713483" y="456666"/>
            <a:ext cx="386989" cy="38696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5" name="直接连接符 4"/>
          <p:cNvCxnSpPr/>
          <p:nvPr userDrawn="1"/>
        </p:nvCxnSpPr>
        <p:spPr>
          <a:xfrm>
            <a:off x="1196460" y="811316"/>
            <a:ext cx="1075463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标题 1"/>
          <p:cNvSpPr>
            <a:spLocks noGrp="1"/>
          </p:cNvSpPr>
          <p:nvPr>
            <p:ph type="title"/>
          </p:nvPr>
        </p:nvSpPr>
        <p:spPr>
          <a:xfrm>
            <a:off x="1198662" y="372836"/>
            <a:ext cx="10971213" cy="536678"/>
          </a:xfrm>
          <a:prstGeom prst="rect">
            <a:avLst/>
          </a:prstGeom>
        </p:spPr>
        <p:txBody>
          <a:bodyPr/>
          <a:lstStyle>
            <a:lvl1pPr algn="l">
              <a:defRPr sz="2000">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 calcmode="lin" valueType="num">
                                      <p:cBhvr>
                                        <p:cTn id="9" dur="300" fill="hold"/>
                                        <p:tgtEl>
                                          <p:spTgt spid="3"/>
                                        </p:tgtEl>
                                        <p:attrNameLst>
                                          <p:attrName>style.rotation</p:attrName>
                                        </p:attrNameLst>
                                      </p:cBhvr>
                                      <p:tavLst>
                                        <p:tav tm="0">
                                          <p:val>
                                            <p:fltVal val="90"/>
                                          </p:val>
                                        </p:tav>
                                        <p:tav tm="100000">
                                          <p:val>
                                            <p:fltVal val="0"/>
                                          </p:val>
                                        </p:tav>
                                      </p:tavLst>
                                    </p:anim>
                                    <p:animEffect transition="in" filter="fade">
                                      <p:cBhvr>
                                        <p:cTn id="10" dur="3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 calcmode="lin" valueType="num">
                                      <p:cBhvr>
                                        <p:cTn id="15" dur="300" fill="hold"/>
                                        <p:tgtEl>
                                          <p:spTgt spid="4"/>
                                        </p:tgtEl>
                                        <p:attrNameLst>
                                          <p:attrName>style.rotation</p:attrName>
                                        </p:attrNameLst>
                                      </p:cBhvr>
                                      <p:tavLst>
                                        <p:tav tm="0">
                                          <p:val>
                                            <p:fltVal val="90"/>
                                          </p:val>
                                        </p:tav>
                                        <p:tav tm="100000">
                                          <p:val>
                                            <p:fltVal val="0"/>
                                          </p:val>
                                        </p:tav>
                                      </p:tavLst>
                                    </p:anim>
                                    <p:animEffect transition="in" filter="fade">
                                      <p:cBhvr>
                                        <p:cTn id="16" dur="3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3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2"/>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802" y="3602871"/>
            <a:ext cx="9142810" cy="165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EA24A77-C0FC-4F46-BDDD-71E52B2BCA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8DE2B7-0FC3-407C-BF5E-7ECB1979E44F}"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69" y="6357527"/>
            <a:ext cx="2742771" cy="365193"/>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7969" y="6357527"/>
            <a:ext cx="4114157" cy="365193"/>
          </a:xfrm>
        </p:spPr>
        <p:txBody>
          <a:bodyPr/>
          <a:lstStyle/>
          <a:p>
            <a:endParaRPr lang="zh-CN" altLang="en-US"/>
          </a:p>
        </p:txBody>
      </p:sp>
      <p:sp>
        <p:nvSpPr>
          <p:cNvPr id="4" name="灯片编号占位符 3"/>
          <p:cNvSpPr>
            <a:spLocks noGrp="1"/>
          </p:cNvSpPr>
          <p:nvPr>
            <p:ph type="sldNum" sz="quarter" idx="12"/>
          </p:nvPr>
        </p:nvSpPr>
        <p:spPr>
          <a:xfrm>
            <a:off x="8609255" y="6357527"/>
            <a:ext cx="2742771" cy="365193"/>
          </a:xfrm>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069" y="365216"/>
            <a:ext cx="10513957" cy="1325890"/>
          </a:xfr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69" y="1826077"/>
            <a:ext cx="10513957" cy="43524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38069" y="6357921"/>
            <a:ext cx="2742771" cy="365215"/>
          </a:xfrm>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a:xfrm>
            <a:off x="4037969" y="6357921"/>
            <a:ext cx="4114157" cy="365215"/>
          </a:xfrm>
        </p:spPr>
        <p:txBody>
          <a:bodyPr/>
          <a:lstStyle/>
          <a:p>
            <a:endParaRPr lang="zh-CN" altLang="en-US"/>
          </a:p>
        </p:txBody>
      </p:sp>
      <p:sp>
        <p:nvSpPr>
          <p:cNvPr id="6" name="Slide Number Placeholder 5"/>
          <p:cNvSpPr>
            <a:spLocks noGrp="1"/>
          </p:cNvSpPr>
          <p:nvPr>
            <p:ph type="sldNum" sz="quarter" idx="12"/>
          </p:nvPr>
        </p:nvSpPr>
        <p:spPr>
          <a:xfrm>
            <a:off x="8609255" y="6357921"/>
            <a:ext cx="2742771" cy="365215"/>
          </a:xfrm>
        </p:spPr>
        <p:txBody>
          <a:bodyPr/>
          <a:lstStyle/>
          <a:p>
            <a:fld id="{A35F372B-0072-4BE8-B1FF-3116CE4E13A7}" type="slidenum">
              <a:rPr lang="zh-CN" altLang="en-US" smtClean="0"/>
            </a:fld>
            <a:endParaRPr lang="zh-CN" altLang="en-US"/>
          </a:p>
        </p:txBody>
      </p:sp>
    </p:spTree>
  </p:cSld>
  <p:clrMapOvr>
    <a:masterClrMapping/>
  </p:clrMapOvr>
  <p:transition spd="slow" advClick="0"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2" y="170665"/>
            <a:ext cx="10513957" cy="427434"/>
          </a:xfrm>
        </p:spPr>
        <p:txBody>
          <a:bodyPr>
            <a:normAutofit/>
          </a:bodyPr>
          <a:lstStyle>
            <a:lvl1pPr marL="457200" indent="-457200">
              <a:buFont typeface="Wingdings" panose="05000000000000000000" pitchFamily="2" charset="2"/>
              <a:buChar char="u"/>
              <a:defRPr sz="2800" b="1">
                <a:solidFill>
                  <a:srgbClr val="463541"/>
                </a:solidFill>
              </a:defRPr>
            </a:lvl1pPr>
          </a:lstStyle>
          <a:p>
            <a:r>
              <a:rPr lang="zh-CN" altLang="en-US"/>
              <a:t>单击此处添加标题</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5466274" y="270823"/>
            <a:ext cx="1400810" cy="459105"/>
          </a:xfrm>
          <a:prstGeom prst="rect">
            <a:avLst/>
          </a:prstGeom>
          <a:noFill/>
        </p:spPr>
        <p:txBody>
          <a:bodyPr wrap="none" lIns="91403" tIns="45702" rIns="91403" bIns="45702" rtlCol="0">
            <a:spAutoFit/>
          </a:bodyPr>
          <a:lstStyle/>
          <a:p>
            <a:pPr algn="ctr" defTabSz="685800">
              <a:defRPr/>
            </a:pPr>
            <a:r>
              <a:rPr lang="zh-CN" altLang="en-US" b="1" dirty="0">
                <a:solidFill>
                  <a:schemeClr val="accent1"/>
                </a:solidFill>
                <a:latin typeface="微软雅黑" panose="020B0503020204020204" pitchFamily="34" charset="-122"/>
                <a:ea typeface="微软雅黑" panose="020B0503020204020204" pitchFamily="34" charset="-122"/>
              </a:rPr>
              <a:t>项目介绍</a:t>
            </a:r>
            <a:endParaRPr lang="zh-CN" altLang="en-US" kern="0" dirty="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381" y="501702"/>
            <a:ext cx="48502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39834" y="501702"/>
            <a:ext cx="48502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sp>
        <p:nvSpPr>
          <p:cNvPr id="6" name="TextBox 5"/>
          <p:cNvSpPr txBox="1"/>
          <p:nvPr userDrawn="1"/>
        </p:nvSpPr>
        <p:spPr>
          <a:xfrm>
            <a:off x="0" y="7078716"/>
            <a:ext cx="5226894" cy="407670"/>
          </a:xfrm>
          <a:prstGeom prst="rect">
            <a:avLst/>
          </a:prstGeom>
          <a:noFill/>
        </p:spPr>
        <p:txBody>
          <a:bodyPr wrap="square" lIns="121864" tIns="60931" rIns="121864" bIns="60931" rtlCol="0">
            <a:spAutoFit/>
          </a:bodyPr>
          <a:lstStyle/>
          <a:p>
            <a:r>
              <a:rPr lang="zh-CN" altLang="en-US" sz="1865">
                <a:solidFill>
                  <a:schemeClr val="bg2">
                    <a:lumMod val="75000"/>
                    <a:lumOff val="25000"/>
                  </a:schemeClr>
                </a:solidFill>
                <a:latin typeface="微软雅黑" panose="020B0503020204020204" pitchFamily="34" charset="-122"/>
                <a:ea typeface="微软雅黑" panose="020B0503020204020204" pitchFamily="34" charset="-122"/>
              </a:rPr>
              <a:t>原创</a:t>
            </a:r>
            <a:r>
              <a:rPr lang="en-US" altLang="zh-CN" sz="1865">
                <a:solidFill>
                  <a:schemeClr val="bg2">
                    <a:lumMod val="75000"/>
                    <a:lumOff val="25000"/>
                  </a:schemeClr>
                </a:solidFill>
                <a:latin typeface="微软雅黑" panose="020B0503020204020204" pitchFamily="34" charset="-122"/>
                <a:ea typeface="微软雅黑" panose="020B0503020204020204" pitchFamily="34" charset="-122"/>
              </a:rPr>
              <a:t>PPT</a:t>
            </a:r>
            <a:r>
              <a:rPr lang="zh-CN" altLang="en-US" sz="1865">
                <a:solidFill>
                  <a:schemeClr val="bg2">
                    <a:lumMod val="75000"/>
                    <a:lumOff val="25000"/>
                  </a:schemeClr>
                </a:solidFill>
                <a:latin typeface="微软雅黑" panose="020B0503020204020204" pitchFamily="34" charset="-122"/>
                <a:ea typeface="微软雅黑" panose="020B0503020204020204" pitchFamily="34" charset="-122"/>
              </a:rPr>
              <a:t> 盗版必究：搜  更多精品</a:t>
            </a:r>
            <a:r>
              <a:rPr lang="en-US" altLang="zh-CN" sz="1865">
                <a:solidFill>
                  <a:schemeClr val="bg2">
                    <a:lumMod val="75000"/>
                    <a:lumOff val="25000"/>
                  </a:schemeClr>
                </a:solidFill>
                <a:latin typeface="微软雅黑" panose="020B0503020204020204" pitchFamily="34" charset="-122"/>
                <a:ea typeface="微软雅黑" panose="020B0503020204020204" pitchFamily="34" charset="-122"/>
              </a:rPr>
              <a:t>PPT</a:t>
            </a:r>
            <a:endParaRPr lang="zh-CN" altLang="en-US" sz="1865">
              <a:solidFill>
                <a:schemeClr val="bg2">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45.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9.xml"/><Relationship Id="rId2" Type="http://schemas.openxmlformats.org/officeDocument/2006/relationships/image" Target="../media/image3.png"/><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9" Type="http://schemas.openxmlformats.org/officeDocument/2006/relationships/slideLayout" Target="../slideLayouts/slideLayout6.xml"/><Relationship Id="rId28" Type="http://schemas.openxmlformats.org/officeDocument/2006/relationships/tags" Target="../tags/tag32.xml"/><Relationship Id="rId27" Type="http://schemas.openxmlformats.org/officeDocument/2006/relationships/tags" Target="../tags/tag31.xml"/><Relationship Id="rId26" Type="http://schemas.openxmlformats.org/officeDocument/2006/relationships/tags" Target="../tags/tag30.xml"/><Relationship Id="rId25" Type="http://schemas.openxmlformats.org/officeDocument/2006/relationships/tags" Target="../tags/tag29.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flipH="1">
            <a:off x="4883150" y="2439670"/>
            <a:ext cx="6849745" cy="2214880"/>
          </a:xfrm>
          <a:prstGeom prst="rect">
            <a:avLst/>
          </a:prstGeom>
          <a:ln>
            <a:noFill/>
          </a:ln>
        </p:spPr>
        <p:txBody>
          <a:bodyPr wrap="square">
            <a:spAutoFit/>
          </a:bodyPr>
          <a:lstStyle/>
          <a:p>
            <a:pPr algn="ctr"/>
            <a:r>
              <a:rPr lang="zh-CN" alt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邀约</a:t>
            </a:r>
            <a:endParaRPr lang="zh-CN" alt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3" name="PA_矩形 2"/>
          <p:cNvSpPr/>
          <p:nvPr>
            <p:custDataLst>
              <p:tags r:id="rId2"/>
            </p:custDataLst>
          </p:nvPr>
        </p:nvSpPr>
        <p:spPr>
          <a:xfrm flipH="1">
            <a:off x="4530090" y="1122680"/>
            <a:ext cx="7660005" cy="922020"/>
          </a:xfrm>
          <a:prstGeom prst="rect">
            <a:avLst/>
          </a:prstGeom>
          <a:ln>
            <a:noFill/>
          </a:ln>
        </p:spPr>
        <p:txBody>
          <a:bodyPr wrap="square">
            <a:spAutoFit/>
          </a:bodyPr>
          <a:lstStyle/>
          <a:p>
            <a:pPr algn="ctr"/>
            <a:r>
              <a:rPr lang="zh-CN" altLang="en-US" sz="48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成功八步</a:t>
            </a:r>
            <a:r>
              <a:rPr lang="en-US" alt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a:t>
            </a:r>
            <a:r>
              <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第四步</a:t>
            </a:r>
            <a:endPar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endParaRPr>
          </a:p>
        </p:txBody>
      </p:sp>
      <p:sp>
        <p:nvSpPr>
          <p:cNvPr id="4" name="PA_文本框 7"/>
          <p:cNvSpPr txBox="1"/>
          <p:nvPr>
            <p:custDataLst>
              <p:tags r:id="rId3"/>
            </p:custDataLst>
          </p:nvPr>
        </p:nvSpPr>
        <p:spPr>
          <a:xfrm>
            <a:off x="4820920" y="5085715"/>
            <a:ext cx="7077710" cy="645160"/>
          </a:xfrm>
          <a:prstGeom prst="rect">
            <a:avLst/>
          </a:prstGeom>
          <a:noFill/>
          <a:effectLst/>
        </p:spPr>
        <p:txBody>
          <a:bodyPr wrap="square" rtlCol="0">
            <a:spAutoFit/>
          </a:bodyPr>
          <a:lstStyle/>
          <a:p>
            <a:pPr algn="ctr"/>
            <a:r>
              <a:rPr lang="en-US" altLang="zh-CN" sz="3600" b="1">
                <a:solidFill>
                  <a:schemeClr val="tx1"/>
                </a:solidFill>
                <a:effectLst/>
                <a:latin typeface="微软雅黑" panose="020B0503020204020204" pitchFamily="34" charset="-122"/>
                <a:ea typeface="微软雅黑" panose="020B0503020204020204" pitchFamily="34" charset="-122"/>
              </a:rPr>
              <a:t>M</a:t>
            </a:r>
            <a:r>
              <a:rPr lang="zh-CN" altLang="en-US" sz="3600" b="1">
                <a:solidFill>
                  <a:schemeClr val="tx1"/>
                </a:solidFill>
                <a:effectLst/>
                <a:latin typeface="微软雅黑" panose="020B0503020204020204" pitchFamily="34" charset="-122"/>
                <a:ea typeface="微软雅黑" panose="020B0503020204020204" pitchFamily="34" charset="-122"/>
              </a:rPr>
              <a:t>系统快速打造成功</a:t>
            </a:r>
            <a:r>
              <a:rPr lang="zh-CN" altLang="zh-CN" sz="3600" b="1">
                <a:solidFill>
                  <a:schemeClr val="tx1"/>
                </a:solidFill>
                <a:effectLst/>
                <a:latin typeface="微软雅黑" panose="020B0503020204020204" pitchFamily="34" charset="-122"/>
                <a:ea typeface="微软雅黑" panose="020B0503020204020204" pitchFamily="34" charset="-122"/>
              </a:rPr>
              <a:t>系统系列培训</a:t>
            </a:r>
            <a:endParaRPr lang="zh-CN" altLang="zh-CN" sz="3600" b="1">
              <a:solidFill>
                <a:schemeClr val="tx1"/>
              </a:solidFill>
              <a:effectLst/>
              <a:latin typeface="微软雅黑" panose="020B0503020204020204" pitchFamily="34" charset="-122"/>
              <a:ea typeface="微软雅黑" panose="020B0503020204020204" pitchFamily="34" charset="-122"/>
            </a:endParaRPr>
          </a:p>
        </p:txBody>
      </p:sp>
      <p:cxnSp>
        <p:nvCxnSpPr>
          <p:cNvPr id="5" name="PA_直接连接符 4"/>
          <p:cNvCxnSpPr/>
          <p:nvPr>
            <p:custDataLst>
              <p:tags r:id="rId4"/>
            </p:custDataLst>
          </p:nvPr>
        </p:nvCxnSpPr>
        <p:spPr>
          <a:xfrm>
            <a:off x="5842504" y="5085898"/>
            <a:ext cx="547175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图片 6" descr="t0184a9bf27289e0227"/>
          <p:cNvPicPr>
            <a:picLocks noChangeAspect="1"/>
          </p:cNvPicPr>
          <p:nvPr/>
        </p:nvPicPr>
        <p:blipFill>
          <a:blip r:embed="rId5"/>
          <a:stretch>
            <a:fillRect/>
          </a:stretch>
        </p:blipFill>
        <p:spPr>
          <a:xfrm>
            <a:off x="0" y="1405890"/>
            <a:ext cx="4610100" cy="4046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28345" y="766445"/>
            <a:ext cx="7682865" cy="5077460"/>
          </a:xfrm>
          <a:prstGeom prst="rect">
            <a:avLst/>
          </a:prstGeom>
          <a:noFill/>
          <a:ln w="9525">
            <a:noFill/>
          </a:ln>
        </p:spPr>
        <p:txBody>
          <a:bodyPr wrap="square">
            <a:spAutoFit/>
          </a:bodyPr>
          <a:p>
            <a:pPr indent="0" fontAlgn="auto">
              <a:lnSpc>
                <a:spcPct val="150000"/>
              </a:lnSpc>
            </a:pP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1、</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面对面邀约</a:t>
            </a:r>
            <a:endPar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　　A、推崇工具资料。</a:t>
            </a:r>
            <a:endPar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　　B、推崇成功人士。</a:t>
            </a:r>
            <a:endPar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　　C、推崇系统会议。</a:t>
            </a:r>
            <a:endPar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　　D、从分享产品入手。</a:t>
            </a:r>
            <a:endPar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　　E、从讲公司、讲机会、讲分配制度入手。</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2、</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电话邀约：最常用的方法对于新人非常适用(地面)。</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3、微信、</a:t>
            </a:r>
            <a:r>
              <a:rPr lang="en-US" alt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QQ</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、抖音等社交软件、</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电子邮件、短信息、传真邀约：</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适用于远距离的朋友。</a:t>
            </a:r>
            <a:endPar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8954135" y="2175510"/>
            <a:ext cx="2961005" cy="2281555"/>
          </a:xfrm>
          <a:prstGeom prst="rect">
            <a:avLst/>
          </a:prstGeom>
        </p:spPr>
      </p:pic>
      <p:pic>
        <p:nvPicPr>
          <p:cNvPr id="11" name="图片 10"/>
          <p:cNvPicPr>
            <a:picLocks noChangeAspect="1"/>
          </p:cNvPicPr>
          <p:nvPr/>
        </p:nvPicPr>
        <p:blipFill>
          <a:blip r:embed="rId2"/>
          <a:stretch>
            <a:fillRect/>
          </a:stretch>
        </p:blipFill>
        <p:spPr>
          <a:xfrm>
            <a:off x="8954770" y="4457065"/>
            <a:ext cx="2959735" cy="2395220"/>
          </a:xfrm>
          <a:prstGeom prst="rect">
            <a:avLst/>
          </a:prstGeom>
        </p:spPr>
      </p:pic>
      <p:pic>
        <p:nvPicPr>
          <p:cNvPr id="12" name="图片 11"/>
          <p:cNvPicPr>
            <a:picLocks noChangeAspect="1"/>
          </p:cNvPicPr>
          <p:nvPr/>
        </p:nvPicPr>
        <p:blipFill>
          <a:blip r:embed="rId3"/>
          <a:stretch>
            <a:fillRect/>
          </a:stretch>
        </p:blipFill>
        <p:spPr>
          <a:xfrm>
            <a:off x="8954135" y="143510"/>
            <a:ext cx="2960370" cy="2157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10938" y="1301213"/>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02</a:t>
            </a:r>
            <a:endParaRPr lang="en-US" altLang="zh-CN"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3034030" y="2137410"/>
            <a:ext cx="586295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5400">
                <a:solidFill>
                  <a:schemeClr val="tx1"/>
                </a:solidFill>
                <a:latin typeface="Franklin Gothic Medium" panose="020B0603020102020204" pitchFamily="34" charset="0"/>
                <a:ea typeface="微软雅黑" panose="020B0503020204020204" pitchFamily="34" charset="-122"/>
                <a:sym typeface="+mn-ea"/>
              </a:rPr>
              <a:t>邀约的三个原则</a:t>
            </a:r>
            <a:endParaRPr lang="zh-CN" altLang="en-US" sz="5400" b="1">
              <a:solidFill>
                <a:schemeClr val="tx1"/>
              </a:solidFill>
              <a:latin typeface="Franklin Gothic Medium" panose="020B0603020102020204" pitchFamily="34" charset="0"/>
              <a:ea typeface="微软雅黑" panose="020B0503020204020204" pitchFamily="34" charset="-122"/>
              <a:sym typeface="+mn-ea"/>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箭头3"/>
          <p:cNvSpPr/>
          <p:nvPr/>
        </p:nvSpPr>
        <p:spPr bwMode="gray">
          <a:xfrm flipV="1">
            <a:off x="1181602" y="3162784"/>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7" name="箭头2"/>
          <p:cNvSpPr/>
          <p:nvPr/>
        </p:nvSpPr>
        <p:spPr bwMode="gray">
          <a:xfrm rot="16200000">
            <a:off x="1826822" y="1912266"/>
            <a:ext cx="477950" cy="25502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8" name="箭头1"/>
          <p:cNvSpPr/>
          <p:nvPr/>
        </p:nvSpPr>
        <p:spPr bwMode="gray">
          <a:xfrm>
            <a:off x="1167804" y="1433595"/>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10" name="文本2"/>
          <p:cNvSpPr>
            <a:spLocks noChangeArrowheads="1"/>
          </p:cNvSpPr>
          <p:nvPr/>
        </p:nvSpPr>
        <p:spPr bwMode="gray">
          <a:xfrm>
            <a:off x="5624195" y="2516505"/>
            <a:ext cx="5890260" cy="154178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电话中不谈产品、不谈制度、不谈公司。</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标题2"/>
          <p:cNvSpPr>
            <a:spLocks noChangeArrowheads="1"/>
          </p:cNvSpPr>
          <p:nvPr/>
        </p:nvSpPr>
        <p:spPr bwMode="gray">
          <a:xfrm>
            <a:off x="3478488" y="2659729"/>
            <a:ext cx="2171417" cy="1298876"/>
          </a:xfrm>
          <a:prstGeom prst="roundRect">
            <a:avLst>
              <a:gd name="adj" fmla="val 11921"/>
            </a:avLst>
          </a:pr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sz="3200" b="1" kern="0">
                <a:solidFill>
                  <a:srgbClr val="F9F9F9"/>
                </a:solidFill>
                <a:latin typeface="微软雅黑" panose="020B0503020204020204" pitchFamily="34" charset="-122"/>
                <a:ea typeface="微软雅黑" panose="020B0503020204020204" pitchFamily="34" charset="-122"/>
              </a:rPr>
              <a:t>三不谈</a:t>
            </a:r>
            <a:endParaRPr lang="zh-CN" altLang="zh-CN" sz="3200" b="1" kern="0">
              <a:solidFill>
                <a:srgbClr val="F9F9F9"/>
              </a:solidFill>
              <a:latin typeface="微软雅黑" panose="020B0503020204020204" pitchFamily="34" charset="-122"/>
              <a:ea typeface="微软雅黑" panose="020B0503020204020204" pitchFamily="34" charset="-122"/>
            </a:endParaRPr>
          </a:p>
        </p:txBody>
      </p:sp>
      <p:sp>
        <p:nvSpPr>
          <p:cNvPr id="12" name="文本3"/>
          <p:cNvSpPr>
            <a:spLocks noChangeArrowheads="1"/>
          </p:cNvSpPr>
          <p:nvPr/>
        </p:nvSpPr>
        <p:spPr bwMode="ltGray">
          <a:xfrm>
            <a:off x="5661660" y="4293235"/>
            <a:ext cx="5868035" cy="183705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000" b="1">
                <a:solidFill>
                  <a:schemeClr val="tx1">
                    <a:lumMod val="90000"/>
                    <a:lumOff val="10000"/>
                  </a:schemeClr>
                </a:solidFill>
                <a:latin typeface="微软雅黑" panose="020B0503020204020204" pitchFamily="34" charset="-122"/>
                <a:ea typeface="微软雅黑" panose="020B0503020204020204" pitchFamily="34" charset="-122"/>
              </a:rPr>
              <a:t>在开始建造您的生意时，专业化邀约与联系对您至关重要。您要参加这方面的培训，听这方面的录音或看这方面的视频，并要向您的上级咨询，最好看他们怎样邀约。</a:t>
            </a: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13" name="标题3"/>
          <p:cNvSpPr>
            <a:spLocks noChangeArrowheads="1"/>
          </p:cNvSpPr>
          <p:nvPr/>
        </p:nvSpPr>
        <p:spPr bwMode="gray">
          <a:xfrm>
            <a:off x="3465791" y="4482213"/>
            <a:ext cx="2171417" cy="1298876"/>
          </a:xfrm>
          <a:prstGeom prst="roundRect">
            <a:avLst>
              <a:gd name="adj" fmla="val 11921"/>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sz="3200" b="1" kern="0">
                <a:solidFill>
                  <a:srgbClr val="F9F9F9"/>
                </a:solidFill>
                <a:latin typeface="微软雅黑" panose="020B0503020204020204" pitchFamily="34" charset="-122"/>
                <a:ea typeface="微软雅黑" panose="020B0503020204020204" pitchFamily="34" charset="-122"/>
              </a:rPr>
              <a:t>专业化</a:t>
            </a:r>
            <a:endParaRPr lang="zh-CN" altLang="zh-CN" sz="3200" b="1" kern="0">
              <a:solidFill>
                <a:srgbClr val="F9F9F9"/>
              </a:solidFill>
              <a:latin typeface="微软雅黑" panose="020B0503020204020204" pitchFamily="34" charset="-122"/>
              <a:ea typeface="微软雅黑" panose="020B0503020204020204" pitchFamily="34" charset="-122"/>
            </a:endParaRPr>
          </a:p>
        </p:txBody>
      </p:sp>
      <p:grpSp>
        <p:nvGrpSpPr>
          <p:cNvPr id="14" name="圆形"/>
          <p:cNvGrpSpPr/>
          <p:nvPr/>
        </p:nvGrpSpPr>
        <p:grpSpPr>
          <a:xfrm>
            <a:off x="264050" y="2194546"/>
            <a:ext cx="1973991" cy="1934835"/>
            <a:chOff x="4828393" y="2858615"/>
            <a:chExt cx="1931237" cy="1931674"/>
          </a:xfrm>
          <a:effectLst>
            <a:outerShdw blurRad="50800" dist="38100" dir="2700000" algn="tl" rotWithShape="0">
              <a:prstClr val="black">
                <a:alpha val="40000"/>
              </a:prstClr>
            </a:outerShdw>
          </a:effectLst>
        </p:grpSpPr>
        <p:sp>
          <p:nvSpPr>
            <p:cNvPr id="15" name="Oval 19"/>
            <p:cNvSpPr>
              <a:spLocks noChangeArrowheads="1"/>
            </p:cNvSpPr>
            <p:nvPr/>
          </p:nvSpPr>
          <p:spPr bwMode="auto">
            <a:xfrm>
              <a:off x="4828393" y="2858615"/>
              <a:ext cx="1931237" cy="1931674"/>
            </a:xfrm>
            <a:prstGeom prst="ellipse">
              <a:avLst/>
            </a:prstGeom>
            <a:solidFill>
              <a:schemeClr val="accent1"/>
            </a:solidFill>
            <a:ln w="9525">
              <a:solidFill>
                <a:srgbClr val="F9F9F9"/>
              </a:solidFill>
              <a:round/>
            </a:ln>
            <a:effectLst/>
          </p:spPr>
          <p:txBody>
            <a:bodyPr anchor="ctr"/>
            <a:lstStyle/>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三个原则</a:t>
              </a:r>
              <a:endParaRPr lang="zh-CN" altLang="en-US" sz="3200" b="1" kern="0">
                <a:solidFill>
                  <a:schemeClr val="bg1"/>
                </a:solidFill>
                <a:latin typeface="Arial" panose="020B0604020202020204" pitchFamily="34" charset="0"/>
                <a:ea typeface="微软雅黑" panose="020B0503020204020204" pitchFamily="34" charset="-122"/>
              </a:endParaRPr>
            </a:p>
          </p:txBody>
        </p:sp>
        <p:sp>
          <p:nvSpPr>
            <p:cNvPr id="16"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3200" b="1" kern="0">
                <a:solidFill>
                  <a:schemeClr val="bg1"/>
                </a:solidFill>
                <a:ea typeface="微软雅黑" panose="020B0503020204020204" pitchFamily="34" charset="-122"/>
              </a:endParaRPr>
            </a:p>
          </p:txBody>
        </p:sp>
      </p:grpSp>
      <p:sp>
        <p:nvSpPr>
          <p:cNvPr id="17" name="标题1"/>
          <p:cNvSpPr>
            <a:spLocks noChangeArrowheads="1"/>
          </p:cNvSpPr>
          <p:nvPr/>
        </p:nvSpPr>
        <p:spPr bwMode="gray">
          <a:xfrm>
            <a:off x="3478530" y="806450"/>
            <a:ext cx="2197100" cy="1298575"/>
          </a:xfrm>
          <a:prstGeom prst="roundRect">
            <a:avLst>
              <a:gd name="adj" fmla="val 11921"/>
            </a:avLst>
          </a:prstGeom>
          <a:solidFill>
            <a:schemeClr val="accent3"/>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sz="3200" b="1" kern="0">
                <a:solidFill>
                  <a:srgbClr val="F9F9F9"/>
                </a:solidFill>
                <a:latin typeface="微软雅黑" panose="020B0503020204020204" pitchFamily="34" charset="-122"/>
                <a:ea typeface="微软雅黑" panose="020B0503020204020204" pitchFamily="34" charset="-122"/>
              </a:rPr>
              <a:t>高姿态</a:t>
            </a:r>
            <a:endParaRPr lang="zh-CN" altLang="zh-CN" sz="3200" b="1" kern="0">
              <a:solidFill>
                <a:srgbClr val="F9F9F9"/>
              </a:solidFill>
              <a:latin typeface="微软雅黑" panose="020B0503020204020204" pitchFamily="34" charset="-122"/>
              <a:ea typeface="微软雅黑" panose="020B0503020204020204" pitchFamily="34" charset="-122"/>
            </a:endParaRPr>
          </a:p>
        </p:txBody>
      </p:sp>
      <p:sp>
        <p:nvSpPr>
          <p:cNvPr id="2" name="文本1"/>
          <p:cNvSpPr>
            <a:spLocks noChangeArrowheads="1"/>
          </p:cNvSpPr>
          <p:nvPr/>
        </p:nvSpPr>
        <p:spPr bwMode="gray">
          <a:xfrm>
            <a:off x="5650230" y="447040"/>
            <a:ext cx="5890260" cy="197231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spcBef>
                <a:spcPct val="0"/>
              </a:spcBef>
              <a:spcAft>
                <a:spcPct val="0"/>
              </a:spcAft>
              <a:defRPr/>
            </a:pPr>
            <a:r>
              <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您要让对方明显地感到您正在为他介绍一个好得难得的机会，高姿态来自于您确实关心别人，而不是您自己另有所图，您要让他强烈地感觉到这一点。</a:t>
            </a: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27390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03</a:t>
            </a:r>
            <a:endParaRPr lang="en-US" altLang="zh-CN"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1139825" y="2187575"/>
            <a:ext cx="1015936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defRPr/>
            </a:pPr>
            <a:r>
              <a:rPr lang="zh-CN" altLang="en-US" sz="5400">
                <a:solidFill>
                  <a:schemeClr val="tx1"/>
                </a:solidFill>
                <a:latin typeface="Franklin Gothic Medium" panose="020B0603020102020204" pitchFamily="34" charset="0"/>
                <a:ea typeface="微软雅黑" panose="020B0503020204020204" pitchFamily="34" charset="-122"/>
                <a:sym typeface="+mn-ea"/>
              </a:rPr>
              <a:t>邀约中的10个注意事项</a:t>
            </a:r>
            <a:endParaRPr lang="zh-CN" altLang="en-US" sz="5400">
              <a:solidFill>
                <a:schemeClr val="tx1"/>
              </a:solidFill>
              <a:latin typeface="Franklin Gothic Medium" panose="020B0603020102020204" pitchFamily="34" charset="0"/>
              <a:ea typeface="微软雅黑" panose="020B0503020204020204" pitchFamily="34" charset="-122"/>
              <a:sym typeface="+mn-ea"/>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3006090" y="335280"/>
            <a:ext cx="8909050" cy="549910"/>
            <a:chOff x="3905886" y="1363360"/>
            <a:chExt cx="4385998" cy="729789"/>
          </a:xfrm>
        </p:grpSpPr>
        <p:sp>
          <p:nvSpPr>
            <p:cNvPr id="27"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31" name="文本框 30"/>
            <p:cNvSpPr txBox="1"/>
            <p:nvPr/>
          </p:nvSpPr>
          <p:spPr>
            <a:xfrm>
              <a:off x="4137449" y="1452877"/>
              <a:ext cx="4127027" cy="610967"/>
            </a:xfrm>
            <a:prstGeom prst="rect">
              <a:avLst/>
            </a:prstGeom>
            <a:noFill/>
          </p:spPr>
          <p:txBody>
            <a:bodyPr wrap="square" rtlCol="0">
              <a:spAutoFit/>
            </a:bodyPr>
            <a:p>
              <a:pPr>
                <a:lnSpc>
                  <a:spcPct val="150000"/>
                </a:lnSpc>
              </a:pPr>
              <a:r>
                <a:rPr lang="zh-CN" sz="16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认真参加会议和听录音、看视频，学习怎样邀约，最好向上级咨询后再开始邀约。</a:t>
              </a:r>
              <a:endParaRPr lang="zh-CN" altLang="en-US" sz="16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7" name="组合 6"/>
          <p:cNvGrpSpPr/>
          <p:nvPr/>
        </p:nvGrpSpPr>
        <p:grpSpPr>
          <a:xfrm>
            <a:off x="3006090" y="937895"/>
            <a:ext cx="8909050" cy="549910"/>
            <a:chOff x="3905886" y="2204315"/>
            <a:chExt cx="4385998" cy="729791"/>
          </a:xfrm>
        </p:grpSpPr>
        <p:sp>
          <p:nvSpPr>
            <p:cNvPr id="28" name="任意多边形 27"/>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32" name="文本框 31"/>
            <p:cNvSpPr txBox="1"/>
            <p:nvPr/>
          </p:nvSpPr>
          <p:spPr>
            <a:xfrm>
              <a:off x="4137449" y="2272591"/>
              <a:ext cx="4127027" cy="549450"/>
            </a:xfrm>
            <a:prstGeom prst="rect">
              <a:avLst/>
            </a:prstGeom>
            <a:noFill/>
          </p:spPr>
          <p:txBody>
            <a:bodyPr wrap="square" rtlCol="0">
              <a:spAutoFit/>
            </a:bodyPr>
            <a:p>
              <a:pPr>
                <a:lnSpc>
                  <a:spcPct val="150000"/>
                </a:lnSpc>
              </a:pPr>
              <a:r>
                <a:rPr lang="zh-CN" sz="14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2分钟内邀约完毕，对方问您问题，你也用问题反问他，在电话中不要向对方提供太多的资料和谈话时间。</a:t>
              </a:r>
              <a:endParaRPr lang="zh-CN" altLang="en-US" sz="14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8" name="组合 7"/>
          <p:cNvGrpSpPr/>
          <p:nvPr/>
        </p:nvGrpSpPr>
        <p:grpSpPr>
          <a:xfrm>
            <a:off x="3006090" y="1589405"/>
            <a:ext cx="8909050" cy="549910"/>
            <a:chOff x="3905886" y="3027863"/>
            <a:chExt cx="4385998" cy="729790"/>
          </a:xfrm>
        </p:grpSpPr>
        <p:sp>
          <p:nvSpPr>
            <p:cNvPr id="29" name="任意多边形 28"/>
            <p:cNvSpPr/>
            <p:nvPr/>
          </p:nvSpPr>
          <p:spPr>
            <a:xfrm>
              <a:off x="3905886" y="3027863"/>
              <a:ext cx="4385998" cy="72979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33" name="文本框 32"/>
            <p:cNvSpPr txBox="1"/>
            <p:nvPr/>
          </p:nvSpPr>
          <p:spPr>
            <a:xfrm>
              <a:off x="4137027" y="3072621"/>
              <a:ext cx="4099838" cy="549449"/>
            </a:xfrm>
            <a:prstGeom prst="rect">
              <a:avLst/>
            </a:prstGeom>
            <a:noFill/>
          </p:spPr>
          <p:txBody>
            <a:bodyPr wrap="square" rtlCol="0">
              <a:spAutoFit/>
            </a:bodyPr>
            <a:p>
              <a:pPr>
                <a:lnSpc>
                  <a:spcPct val="150000"/>
                </a:lnSpc>
              </a:pPr>
              <a:r>
                <a:rPr lang="zh-CN" sz="14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有可能兴奋地告诉对方您已经开始了自己的业务，并且效果比您想象得好，而且，您学会了很多的知识。</a:t>
              </a:r>
              <a:endParaRPr lang="zh-CN" altLang="en-US" sz="14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9" name="组合 8"/>
          <p:cNvGrpSpPr/>
          <p:nvPr/>
        </p:nvGrpSpPr>
        <p:grpSpPr>
          <a:xfrm>
            <a:off x="3006090" y="2192655"/>
            <a:ext cx="8909050" cy="549910"/>
            <a:chOff x="3905886" y="3868806"/>
            <a:chExt cx="4385998" cy="729789"/>
          </a:xfrm>
        </p:grpSpPr>
        <p:sp>
          <p:nvSpPr>
            <p:cNvPr id="30" name="任意多边形 29"/>
            <p:cNvSpPr/>
            <p:nvPr/>
          </p:nvSpPr>
          <p:spPr>
            <a:xfrm>
              <a:off x="3905886" y="3868806"/>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34" name="文本框 33"/>
            <p:cNvSpPr txBox="1"/>
            <p:nvPr/>
          </p:nvSpPr>
          <p:spPr>
            <a:xfrm>
              <a:off x="4137027" y="3946943"/>
              <a:ext cx="4087926" cy="610967"/>
            </a:xfrm>
            <a:prstGeom prst="rect">
              <a:avLst/>
            </a:prstGeom>
            <a:noFill/>
          </p:spPr>
          <p:txBody>
            <a:bodyPr wrap="square" rtlCol="0">
              <a:spAutoFit/>
            </a:bodyPr>
            <a:p>
              <a:pPr>
                <a:lnSpc>
                  <a:spcPct val="150000"/>
                </a:lnSpc>
              </a:pPr>
              <a:r>
                <a:rPr lang="zh-CN" sz="16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清楚地告知对方邀约时间和地点，哪一天？几点？白天还是晚上？在什么地方见面？</a:t>
              </a:r>
              <a:endParaRPr lang="zh-CN" altLang="en-US" sz="16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3" name="组合 2"/>
          <p:cNvGrpSpPr/>
          <p:nvPr/>
        </p:nvGrpSpPr>
        <p:grpSpPr>
          <a:xfrm>
            <a:off x="1574800" y="954405"/>
            <a:ext cx="1800860" cy="565150"/>
            <a:chOff x="2153902" y="2204314"/>
            <a:chExt cx="1870393"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35" name="文本框 34"/>
            <p:cNvSpPr txBox="1"/>
            <p:nvPr/>
          </p:nvSpPr>
          <p:spPr>
            <a:xfrm>
              <a:off x="2354958" y="2282127"/>
              <a:ext cx="1579926" cy="594493"/>
            </a:xfrm>
            <a:prstGeom prst="rect">
              <a:avLst/>
            </a:prstGeom>
            <a:noFill/>
          </p:spPr>
          <p:txBody>
            <a:bodyPr wrap="square" rtlCol="0">
              <a:spAutoFit/>
            </a:bodyPr>
            <a:p>
              <a:pPr>
                <a:lnSpc>
                  <a:spcPct val="120000"/>
                </a:lnSpc>
              </a:pPr>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2、尽量快</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4" name="组合 3"/>
          <p:cNvGrpSpPr/>
          <p:nvPr/>
        </p:nvGrpSpPr>
        <p:grpSpPr>
          <a:xfrm>
            <a:off x="1546860" y="1579880"/>
            <a:ext cx="1800860" cy="565150"/>
            <a:chOff x="2153902" y="3027867"/>
            <a:chExt cx="1870393" cy="729791"/>
          </a:xfrm>
        </p:grpSpPr>
        <p:sp>
          <p:nvSpPr>
            <p:cNvPr id="25" name="五边形 24"/>
            <p:cNvSpPr/>
            <p:nvPr/>
          </p:nvSpPr>
          <p:spPr>
            <a:xfrm>
              <a:off x="2153902" y="3027867"/>
              <a:ext cx="1870393" cy="729791"/>
            </a:xfrm>
            <a:prstGeom prst="homePlate">
              <a:avLst>
                <a:gd name="adj" fmla="val 30537"/>
              </a:avLst>
            </a:prstGeom>
            <a:solidFill>
              <a:schemeClr val="accent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36" name="文本框 35"/>
            <p:cNvSpPr txBox="1"/>
            <p:nvPr/>
          </p:nvSpPr>
          <p:spPr>
            <a:xfrm>
              <a:off x="2354958" y="3142411"/>
              <a:ext cx="1579926" cy="594493"/>
            </a:xfrm>
            <a:prstGeom prst="rect">
              <a:avLst/>
            </a:prstGeom>
            <a:noFill/>
          </p:spPr>
          <p:txBody>
            <a:bodyPr wrap="square" rtlCol="0">
              <a:spAutoFit/>
            </a:bodyPr>
            <a:p>
              <a:pPr>
                <a:lnSpc>
                  <a:spcPct val="120000"/>
                </a:lnSpc>
              </a:pPr>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3、要兴奋</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5" name="组合 4"/>
          <p:cNvGrpSpPr/>
          <p:nvPr/>
        </p:nvGrpSpPr>
        <p:grpSpPr>
          <a:xfrm>
            <a:off x="1574800" y="2210435"/>
            <a:ext cx="1800860" cy="565150"/>
            <a:chOff x="2153902" y="3868819"/>
            <a:chExt cx="1870393" cy="729791"/>
          </a:xfrm>
        </p:grpSpPr>
        <p:sp>
          <p:nvSpPr>
            <p:cNvPr id="26" name="五边形 25"/>
            <p:cNvSpPr/>
            <p:nvPr/>
          </p:nvSpPr>
          <p:spPr>
            <a:xfrm>
              <a:off x="2153902" y="3868819"/>
              <a:ext cx="1870393" cy="729791"/>
            </a:xfrm>
            <a:prstGeom prst="homePlate">
              <a:avLst>
                <a:gd name="adj" fmla="val 30537"/>
              </a:avLst>
            </a:prstGeom>
            <a:solidFill>
              <a:schemeClr val="accent3"/>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37" name="文本框 36"/>
            <p:cNvSpPr txBox="1"/>
            <p:nvPr/>
          </p:nvSpPr>
          <p:spPr>
            <a:xfrm>
              <a:off x="2354958" y="3954364"/>
              <a:ext cx="1579926" cy="594493"/>
            </a:xfrm>
            <a:prstGeom prst="rect">
              <a:avLst/>
            </a:prstGeom>
            <a:noFill/>
          </p:spPr>
          <p:txBody>
            <a:bodyPr wrap="square" rtlCol="0">
              <a:spAutoFit/>
            </a:bodyPr>
            <a:p>
              <a:pPr>
                <a:lnSpc>
                  <a:spcPct val="120000"/>
                </a:lnSpc>
              </a:pPr>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 说清楚</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 name="组合 1"/>
          <p:cNvGrpSpPr/>
          <p:nvPr/>
        </p:nvGrpSpPr>
        <p:grpSpPr>
          <a:xfrm>
            <a:off x="1574800" y="353695"/>
            <a:ext cx="1800860" cy="565150"/>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38" name="文本框 37"/>
            <p:cNvSpPr txBox="1"/>
            <p:nvPr/>
          </p:nvSpPr>
          <p:spPr>
            <a:xfrm>
              <a:off x="2325960" y="1452773"/>
              <a:ext cx="1579926" cy="594493"/>
            </a:xfrm>
            <a:prstGeom prst="rect">
              <a:avLst/>
            </a:prstGeom>
            <a:noFill/>
          </p:spPr>
          <p:txBody>
            <a:bodyPr wrap="square" rtlCol="0">
              <a:spAutoFit/>
            </a:bodyPr>
            <a:p>
              <a:pPr>
                <a:lnSpc>
                  <a:spcPct val="120000"/>
                </a:lnSpc>
              </a:pPr>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1、先学习</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1" name="组合 10"/>
          <p:cNvGrpSpPr/>
          <p:nvPr/>
        </p:nvGrpSpPr>
        <p:grpSpPr>
          <a:xfrm>
            <a:off x="2989580" y="2758440"/>
            <a:ext cx="8909050" cy="549910"/>
            <a:chOff x="3905886" y="1363360"/>
            <a:chExt cx="4385998" cy="729789"/>
          </a:xfrm>
        </p:grpSpPr>
        <p:sp>
          <p:nvSpPr>
            <p:cNvPr id="12" name="任意多边形 11"/>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13" name="文本框 12"/>
            <p:cNvSpPr txBox="1"/>
            <p:nvPr/>
          </p:nvSpPr>
          <p:spPr>
            <a:xfrm>
              <a:off x="4146585" y="1452877"/>
              <a:ext cx="3324461" cy="610967"/>
            </a:xfrm>
            <a:prstGeom prst="rect">
              <a:avLst/>
            </a:prstGeom>
            <a:noFill/>
          </p:spPr>
          <p:txBody>
            <a:bodyPr wrap="square" rtlCol="0">
              <a:spAutoFit/>
            </a:bodyPr>
            <a:p>
              <a:pPr>
                <a:lnSpc>
                  <a:spcPct val="150000"/>
                </a:lnSpc>
              </a:pPr>
              <a:r>
                <a:rPr lang="zh-CN" sz="16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请他携同伴侣一起参加。</a:t>
              </a:r>
              <a:endParaRPr lang="zh-CN" altLang="en-US" sz="16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4" name="组合 13"/>
          <p:cNvGrpSpPr/>
          <p:nvPr/>
        </p:nvGrpSpPr>
        <p:grpSpPr>
          <a:xfrm>
            <a:off x="2989580" y="3275910"/>
            <a:ext cx="8909050" cy="737235"/>
            <a:chOff x="3905886" y="2104709"/>
            <a:chExt cx="4385998" cy="862443"/>
          </a:xfrm>
        </p:grpSpPr>
        <p:sp>
          <p:nvSpPr>
            <p:cNvPr id="15" name="任意多边形 14"/>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16" name="文本框 15"/>
            <p:cNvSpPr txBox="1"/>
            <p:nvPr/>
          </p:nvSpPr>
          <p:spPr>
            <a:xfrm>
              <a:off x="4146669" y="2104709"/>
              <a:ext cx="4085657" cy="862443"/>
            </a:xfrm>
            <a:prstGeom prst="rect">
              <a:avLst/>
            </a:prstGeom>
            <a:noFill/>
          </p:spPr>
          <p:txBody>
            <a:bodyPr wrap="square" rtlCol="0">
              <a:spAutoFit/>
            </a:bodyPr>
            <a:p>
              <a:pPr>
                <a:lnSpc>
                  <a:spcPct val="150000"/>
                </a:lnSpc>
              </a:pPr>
              <a:r>
                <a:rPr lang="zh-CN" sz="14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邀约多于您房间能容纳人数的3倍人员参加会议，要知道不是所有人都会参加会议，并且，会议中不要提及没有与会的人。</a:t>
              </a:r>
              <a:endParaRPr lang="zh-CN" altLang="en-US" sz="14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7" name="组合 16"/>
          <p:cNvGrpSpPr/>
          <p:nvPr/>
        </p:nvGrpSpPr>
        <p:grpSpPr>
          <a:xfrm>
            <a:off x="1558290" y="3377565"/>
            <a:ext cx="1800860" cy="565150"/>
            <a:chOff x="2153902" y="2204314"/>
            <a:chExt cx="1870393" cy="729791"/>
          </a:xfrm>
        </p:grpSpPr>
        <p:sp>
          <p:nvSpPr>
            <p:cNvPr id="18" name="五边形 17"/>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19" name="文本框 18"/>
            <p:cNvSpPr txBox="1"/>
            <p:nvPr/>
          </p:nvSpPr>
          <p:spPr>
            <a:xfrm>
              <a:off x="2354958" y="2282127"/>
              <a:ext cx="1579926" cy="594493"/>
            </a:xfrm>
            <a:prstGeom prst="rect">
              <a:avLst/>
            </a:prstGeom>
            <a:noFill/>
          </p:spPr>
          <p:txBody>
            <a:bodyPr wrap="square" rtlCol="0">
              <a:spAutoFit/>
            </a:bodyPr>
            <a:p>
              <a:pPr>
                <a:lnSpc>
                  <a:spcPct val="120000"/>
                </a:lnSpc>
              </a:pPr>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6、 多三倍</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2" name="组合 21"/>
          <p:cNvGrpSpPr/>
          <p:nvPr/>
        </p:nvGrpSpPr>
        <p:grpSpPr>
          <a:xfrm>
            <a:off x="1558290" y="2776855"/>
            <a:ext cx="1800860" cy="565150"/>
            <a:chOff x="2153902" y="1363363"/>
            <a:chExt cx="1870393" cy="729791"/>
          </a:xfrm>
        </p:grpSpPr>
        <p:sp>
          <p:nvSpPr>
            <p:cNvPr id="39" name="五边形 38"/>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68" name="文本框 67"/>
            <p:cNvSpPr txBox="1"/>
            <p:nvPr/>
          </p:nvSpPr>
          <p:spPr>
            <a:xfrm>
              <a:off x="2325960" y="1452773"/>
              <a:ext cx="1579926" cy="594493"/>
            </a:xfrm>
            <a:prstGeom prst="rect">
              <a:avLst/>
            </a:prstGeom>
            <a:noFill/>
          </p:spPr>
          <p:txBody>
            <a:bodyPr wrap="square" rtlCol="0">
              <a:spAutoFit/>
            </a:bodyPr>
            <a:p>
              <a:pPr>
                <a:lnSpc>
                  <a:spcPct val="120000"/>
                </a:lnSpc>
              </a:pPr>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 邀一对</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69" name="组合 68"/>
          <p:cNvGrpSpPr/>
          <p:nvPr/>
        </p:nvGrpSpPr>
        <p:grpSpPr>
          <a:xfrm>
            <a:off x="2875915" y="4074160"/>
            <a:ext cx="8992870" cy="551815"/>
            <a:chOff x="3905886" y="1360831"/>
            <a:chExt cx="4385998" cy="732318"/>
          </a:xfrm>
        </p:grpSpPr>
        <p:sp>
          <p:nvSpPr>
            <p:cNvPr id="70" name="任意多边形 69"/>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71" name="文本框 70"/>
            <p:cNvSpPr txBox="1"/>
            <p:nvPr/>
          </p:nvSpPr>
          <p:spPr>
            <a:xfrm>
              <a:off x="4194704" y="1360831"/>
              <a:ext cx="4056612" cy="610967"/>
            </a:xfrm>
            <a:prstGeom prst="rect">
              <a:avLst/>
            </a:prstGeom>
            <a:noFill/>
          </p:spPr>
          <p:txBody>
            <a:bodyPr wrap="square" rtlCol="0">
              <a:spAutoFit/>
            </a:bodyPr>
            <a:p>
              <a:pPr>
                <a:lnSpc>
                  <a:spcPct val="150000"/>
                </a:lnSpc>
              </a:pPr>
              <a:r>
                <a:rPr lang="zh-CN" sz="16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安排两个不同时间的会议，让新人确定其中一个，在会前24－28小时预先邀约。</a:t>
              </a:r>
              <a:endParaRPr lang="zh-CN" altLang="en-US" sz="16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72" name="组合 71"/>
          <p:cNvGrpSpPr/>
          <p:nvPr/>
        </p:nvGrpSpPr>
        <p:grpSpPr>
          <a:xfrm>
            <a:off x="2973070" y="4636135"/>
            <a:ext cx="8909050" cy="549910"/>
            <a:chOff x="3905886" y="2204315"/>
            <a:chExt cx="4385998" cy="729791"/>
          </a:xfrm>
        </p:grpSpPr>
        <p:sp>
          <p:nvSpPr>
            <p:cNvPr id="73" name="任意多边形 72"/>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74" name="文本框 73"/>
            <p:cNvSpPr txBox="1"/>
            <p:nvPr/>
          </p:nvSpPr>
          <p:spPr>
            <a:xfrm>
              <a:off x="4151774" y="2272591"/>
              <a:ext cx="4087926" cy="549450"/>
            </a:xfrm>
            <a:prstGeom prst="rect">
              <a:avLst/>
            </a:prstGeom>
            <a:noFill/>
          </p:spPr>
          <p:txBody>
            <a:bodyPr wrap="square" rtlCol="0">
              <a:spAutoFit/>
            </a:bodyPr>
            <a:p>
              <a:pPr>
                <a:lnSpc>
                  <a:spcPct val="150000"/>
                </a:lnSpc>
              </a:pPr>
              <a:r>
                <a:rPr lang="zh-CN" sz="14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你应勇敢地打电话给他人，一旦您开始之后，您会发现邀约实际上是业务中极有兴趣的一环。</a:t>
              </a:r>
              <a:endParaRPr lang="zh-CN" altLang="en-US" sz="14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75" name="组合 74"/>
          <p:cNvGrpSpPr/>
          <p:nvPr/>
        </p:nvGrpSpPr>
        <p:grpSpPr>
          <a:xfrm>
            <a:off x="1541780" y="4652645"/>
            <a:ext cx="1800860" cy="565150"/>
            <a:chOff x="2153902" y="2204314"/>
            <a:chExt cx="1870393" cy="729791"/>
          </a:xfrm>
        </p:grpSpPr>
        <p:sp>
          <p:nvSpPr>
            <p:cNvPr id="76" name="五边形 75"/>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77" name="文本框 76"/>
            <p:cNvSpPr txBox="1"/>
            <p:nvPr/>
          </p:nvSpPr>
          <p:spPr>
            <a:xfrm>
              <a:off x="2354958" y="2282127"/>
              <a:ext cx="1579926" cy="594493"/>
            </a:xfrm>
            <a:prstGeom prst="rect">
              <a:avLst/>
            </a:prstGeom>
            <a:noFill/>
          </p:spPr>
          <p:txBody>
            <a:bodyPr wrap="square" rtlCol="0">
              <a:spAutoFit/>
            </a:bodyPr>
            <a:p>
              <a:pPr>
                <a:lnSpc>
                  <a:spcPct val="120000"/>
                </a:lnSpc>
              </a:pPr>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8、 别迟疑</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78" name="组合 77"/>
          <p:cNvGrpSpPr/>
          <p:nvPr/>
        </p:nvGrpSpPr>
        <p:grpSpPr>
          <a:xfrm>
            <a:off x="1541780" y="4051935"/>
            <a:ext cx="1800860" cy="565150"/>
            <a:chOff x="2153902" y="1363363"/>
            <a:chExt cx="1870393" cy="729791"/>
          </a:xfrm>
        </p:grpSpPr>
        <p:sp>
          <p:nvSpPr>
            <p:cNvPr id="79" name="五边形 78"/>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80" name="文本框 79"/>
            <p:cNvSpPr txBox="1"/>
            <p:nvPr/>
          </p:nvSpPr>
          <p:spPr>
            <a:xfrm>
              <a:off x="2325960" y="1452773"/>
              <a:ext cx="1579926" cy="594493"/>
            </a:xfrm>
            <a:prstGeom prst="rect">
              <a:avLst/>
            </a:prstGeom>
            <a:noFill/>
          </p:spPr>
          <p:txBody>
            <a:bodyPr wrap="square" rtlCol="0">
              <a:spAutoFit/>
            </a:bodyPr>
            <a:p>
              <a:pPr>
                <a:lnSpc>
                  <a:spcPct val="120000"/>
                </a:lnSpc>
              </a:pPr>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7、 二选一</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0" name="组合 9"/>
          <p:cNvGrpSpPr/>
          <p:nvPr/>
        </p:nvGrpSpPr>
        <p:grpSpPr>
          <a:xfrm>
            <a:off x="2956560" y="5232542"/>
            <a:ext cx="8909050" cy="554213"/>
            <a:chOff x="3905886" y="1357650"/>
            <a:chExt cx="4385998" cy="735499"/>
          </a:xfrm>
        </p:grpSpPr>
        <p:sp>
          <p:nvSpPr>
            <p:cNvPr id="81" name="任意多边形 80"/>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82" name="文本框 81"/>
            <p:cNvSpPr txBox="1"/>
            <p:nvPr/>
          </p:nvSpPr>
          <p:spPr>
            <a:xfrm>
              <a:off x="4159148" y="1357650"/>
              <a:ext cx="3311974" cy="610967"/>
            </a:xfrm>
            <a:prstGeom prst="rect">
              <a:avLst/>
            </a:prstGeom>
            <a:noFill/>
          </p:spPr>
          <p:txBody>
            <a:bodyPr wrap="square" rtlCol="0">
              <a:spAutoFit/>
            </a:bodyPr>
            <a:p>
              <a:pPr>
                <a:lnSpc>
                  <a:spcPct val="150000"/>
                </a:lnSpc>
              </a:pPr>
              <a:r>
                <a:rPr lang="zh-CN" sz="16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推崇系统和您的咨询线，推崇时说词要准确、到位、感人。</a:t>
              </a:r>
              <a:endParaRPr lang="zh-CN" altLang="en-US" sz="16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83" name="组合 82"/>
          <p:cNvGrpSpPr/>
          <p:nvPr/>
        </p:nvGrpSpPr>
        <p:grpSpPr>
          <a:xfrm>
            <a:off x="2956560" y="5846445"/>
            <a:ext cx="8909050" cy="737235"/>
            <a:chOff x="3905886" y="2196335"/>
            <a:chExt cx="4385998" cy="978036"/>
          </a:xfrm>
        </p:grpSpPr>
        <p:sp>
          <p:nvSpPr>
            <p:cNvPr id="84" name="任意多边形 83"/>
            <p:cNvSpPr/>
            <p:nvPr/>
          </p:nvSpPr>
          <p:spPr>
            <a:xfrm>
              <a:off x="3905886" y="2203917"/>
              <a:ext cx="4385998" cy="9552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85" name="文本框 84"/>
            <p:cNvSpPr txBox="1"/>
            <p:nvPr/>
          </p:nvSpPr>
          <p:spPr>
            <a:xfrm>
              <a:off x="4159148" y="2196335"/>
              <a:ext cx="4012486" cy="978036"/>
            </a:xfrm>
            <a:prstGeom prst="rect">
              <a:avLst/>
            </a:prstGeom>
            <a:noFill/>
          </p:spPr>
          <p:txBody>
            <a:bodyPr wrap="square" rtlCol="0">
              <a:spAutoFit/>
            </a:bodyPr>
            <a:p>
              <a:pPr>
                <a:lnSpc>
                  <a:spcPct val="150000"/>
                </a:lnSpc>
              </a:pPr>
              <a:r>
                <a:rPr lang="zh-CN" sz="14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您如果与别人沟通有困难或打过5－6个电话后他们都拒绝您，您就不要死缠烂打了，应暂停电话邀约，将此向您的上级反映，以便得到指导。</a:t>
              </a:r>
              <a:endParaRPr lang="zh-CN" altLang="en-US" sz="14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86" name="组合 85"/>
          <p:cNvGrpSpPr/>
          <p:nvPr/>
        </p:nvGrpSpPr>
        <p:grpSpPr>
          <a:xfrm>
            <a:off x="1525270" y="5927725"/>
            <a:ext cx="1800860" cy="565150"/>
            <a:chOff x="2153902" y="2204314"/>
            <a:chExt cx="1870393" cy="729791"/>
          </a:xfrm>
        </p:grpSpPr>
        <p:sp>
          <p:nvSpPr>
            <p:cNvPr id="87" name="五边形 86"/>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88" name="文本框 87"/>
            <p:cNvSpPr txBox="1"/>
            <p:nvPr/>
          </p:nvSpPr>
          <p:spPr>
            <a:xfrm>
              <a:off x="2354958" y="2282127"/>
              <a:ext cx="1579926" cy="594493"/>
            </a:xfrm>
            <a:prstGeom prst="rect">
              <a:avLst/>
            </a:prstGeom>
            <a:noFill/>
          </p:spPr>
          <p:txBody>
            <a:bodyPr wrap="square" rtlCol="0">
              <a:spAutoFit/>
            </a:bodyPr>
            <a:p>
              <a:pPr>
                <a:lnSpc>
                  <a:spcPct val="120000"/>
                </a:lnSpc>
              </a:pPr>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10、勤咨询</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89" name="组合 88"/>
          <p:cNvGrpSpPr/>
          <p:nvPr/>
        </p:nvGrpSpPr>
        <p:grpSpPr>
          <a:xfrm>
            <a:off x="1525270" y="5255260"/>
            <a:ext cx="1800860" cy="565150"/>
            <a:chOff x="2153902" y="1363363"/>
            <a:chExt cx="1870393" cy="729791"/>
          </a:xfrm>
        </p:grpSpPr>
        <p:sp>
          <p:nvSpPr>
            <p:cNvPr id="90" name="五边形 89"/>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91" name="文本框 90"/>
            <p:cNvSpPr txBox="1"/>
            <p:nvPr/>
          </p:nvSpPr>
          <p:spPr>
            <a:xfrm>
              <a:off x="2325960" y="1452773"/>
              <a:ext cx="1579926" cy="594493"/>
            </a:xfrm>
            <a:prstGeom prst="rect">
              <a:avLst/>
            </a:prstGeom>
            <a:noFill/>
          </p:spPr>
          <p:txBody>
            <a:bodyPr wrap="square" rtlCol="0">
              <a:spAutoFit/>
            </a:bodyPr>
            <a:p>
              <a:pPr>
                <a:lnSpc>
                  <a:spcPct val="120000"/>
                </a:lnSpc>
              </a:pPr>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9、 多推崇</a:t>
              </a:r>
              <a:endParaRPr lang="zh-CN" altLang="en-US"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0" name="组合 19"/>
          <p:cNvGrpSpPr/>
          <p:nvPr/>
        </p:nvGrpSpPr>
        <p:grpSpPr>
          <a:xfrm flipH="1">
            <a:off x="88422" y="1407029"/>
            <a:ext cx="1588700" cy="3699723"/>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2">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1+#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0-#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1+#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nodeType="after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1+#ppt_w/2"/>
                                          </p:val>
                                        </p:tav>
                                        <p:tav tm="100000">
                                          <p:val>
                                            <p:strVal val="#ppt_x"/>
                                          </p:val>
                                        </p:tav>
                                      </p:tavLst>
                                    </p:anim>
                                    <p:anim calcmode="lin" valueType="num">
                                      <p:cBhvr additive="base">
                                        <p:cTn id="73" dur="500" fill="hold"/>
                                        <p:tgtEl>
                                          <p:spTgt spid="69"/>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75"/>
                                        </p:tgtEl>
                                        <p:attrNameLst>
                                          <p:attrName>style.visibility</p:attrName>
                                        </p:attrNameLst>
                                      </p:cBhvr>
                                      <p:to>
                                        <p:strVal val="visible"/>
                                      </p:to>
                                    </p:set>
                                    <p:anim calcmode="lin" valueType="num">
                                      <p:cBhvr additive="base">
                                        <p:cTn id="77" dur="500" fill="hold"/>
                                        <p:tgtEl>
                                          <p:spTgt spid="75"/>
                                        </p:tgtEl>
                                        <p:attrNameLst>
                                          <p:attrName>ppt_x</p:attrName>
                                        </p:attrNameLst>
                                      </p:cBhvr>
                                      <p:tavLst>
                                        <p:tav tm="0">
                                          <p:val>
                                            <p:strVal val="0-#ppt_w/2"/>
                                          </p:val>
                                        </p:tav>
                                        <p:tav tm="100000">
                                          <p:val>
                                            <p:strVal val="#ppt_x"/>
                                          </p:val>
                                        </p:tav>
                                      </p:tavLst>
                                    </p:anim>
                                    <p:anim calcmode="lin" valueType="num">
                                      <p:cBhvr additive="base">
                                        <p:cTn id="78" dur="500" fill="hold"/>
                                        <p:tgtEl>
                                          <p:spTgt spid="75"/>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2"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 calcmode="lin" valueType="num">
                                      <p:cBhvr additive="base">
                                        <p:cTn id="82" dur="500" fill="hold"/>
                                        <p:tgtEl>
                                          <p:spTgt spid="72"/>
                                        </p:tgtEl>
                                        <p:attrNameLst>
                                          <p:attrName>ppt_x</p:attrName>
                                        </p:attrNameLst>
                                      </p:cBhvr>
                                      <p:tavLst>
                                        <p:tav tm="0">
                                          <p:val>
                                            <p:strVal val="1+#ppt_w/2"/>
                                          </p:val>
                                        </p:tav>
                                        <p:tav tm="100000">
                                          <p:val>
                                            <p:strVal val="#ppt_x"/>
                                          </p:val>
                                        </p:tav>
                                      </p:tavLst>
                                    </p:anim>
                                    <p:anim calcmode="lin" valueType="num">
                                      <p:cBhvr additive="base">
                                        <p:cTn id="83" dur="500" fill="hold"/>
                                        <p:tgtEl>
                                          <p:spTgt spid="72"/>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nodeType="afterEffect">
                                  <p:stCondLst>
                                    <p:cond delay="0"/>
                                  </p:stCondLst>
                                  <p:childTnLst>
                                    <p:set>
                                      <p:cBhvr>
                                        <p:cTn id="86" dur="1" fill="hold">
                                          <p:stCondLst>
                                            <p:cond delay="0"/>
                                          </p:stCondLst>
                                        </p:cTn>
                                        <p:tgtEl>
                                          <p:spTgt spid="89"/>
                                        </p:tgtEl>
                                        <p:attrNameLst>
                                          <p:attrName>style.visibility</p:attrName>
                                        </p:attrNameLst>
                                      </p:cBhvr>
                                      <p:to>
                                        <p:strVal val="visible"/>
                                      </p:to>
                                    </p:set>
                                    <p:anim calcmode="lin" valueType="num">
                                      <p:cBhvr additive="base">
                                        <p:cTn id="87" dur="500" fill="hold"/>
                                        <p:tgtEl>
                                          <p:spTgt spid="89"/>
                                        </p:tgtEl>
                                        <p:attrNameLst>
                                          <p:attrName>ppt_x</p:attrName>
                                        </p:attrNameLst>
                                      </p:cBhvr>
                                      <p:tavLst>
                                        <p:tav tm="0">
                                          <p:val>
                                            <p:strVal val="0-#ppt_w/2"/>
                                          </p:val>
                                        </p:tav>
                                        <p:tav tm="100000">
                                          <p:val>
                                            <p:strVal val="#ppt_x"/>
                                          </p:val>
                                        </p:tav>
                                      </p:tavLst>
                                    </p:anim>
                                    <p:anim calcmode="lin" valueType="num">
                                      <p:cBhvr additive="base">
                                        <p:cTn id="88" dur="500" fill="hold"/>
                                        <p:tgtEl>
                                          <p:spTgt spid="89"/>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1+#ppt_w/2"/>
                                          </p:val>
                                        </p:tav>
                                        <p:tav tm="100000">
                                          <p:val>
                                            <p:strVal val="#ppt_x"/>
                                          </p:val>
                                        </p:tav>
                                      </p:tavLst>
                                    </p:anim>
                                    <p:anim calcmode="lin" valueType="num">
                                      <p:cBhvr additive="base">
                                        <p:cTn id="93" dur="500" fill="hold"/>
                                        <p:tgtEl>
                                          <p:spTgt spid="10"/>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nodeType="afterEffect">
                                  <p:stCondLst>
                                    <p:cond delay="0"/>
                                  </p:stCondLst>
                                  <p:childTnLst>
                                    <p:set>
                                      <p:cBhvr>
                                        <p:cTn id="96" dur="1" fill="hold">
                                          <p:stCondLst>
                                            <p:cond delay="0"/>
                                          </p:stCondLst>
                                        </p:cTn>
                                        <p:tgtEl>
                                          <p:spTgt spid="86"/>
                                        </p:tgtEl>
                                        <p:attrNameLst>
                                          <p:attrName>style.visibility</p:attrName>
                                        </p:attrNameLst>
                                      </p:cBhvr>
                                      <p:to>
                                        <p:strVal val="visible"/>
                                      </p:to>
                                    </p:set>
                                    <p:anim calcmode="lin" valueType="num">
                                      <p:cBhvr additive="base">
                                        <p:cTn id="97" dur="500" fill="hold"/>
                                        <p:tgtEl>
                                          <p:spTgt spid="86"/>
                                        </p:tgtEl>
                                        <p:attrNameLst>
                                          <p:attrName>ppt_x</p:attrName>
                                        </p:attrNameLst>
                                      </p:cBhvr>
                                      <p:tavLst>
                                        <p:tav tm="0">
                                          <p:val>
                                            <p:strVal val="0-#ppt_w/2"/>
                                          </p:val>
                                        </p:tav>
                                        <p:tav tm="100000">
                                          <p:val>
                                            <p:strVal val="#ppt_x"/>
                                          </p:val>
                                        </p:tav>
                                      </p:tavLst>
                                    </p:anim>
                                    <p:anim calcmode="lin" valueType="num">
                                      <p:cBhvr additive="base">
                                        <p:cTn id="98" dur="500" fill="hold"/>
                                        <p:tgtEl>
                                          <p:spTgt spid="86"/>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2" fill="hold"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500" fill="hold"/>
                                        <p:tgtEl>
                                          <p:spTgt spid="83"/>
                                        </p:tgtEl>
                                        <p:attrNameLst>
                                          <p:attrName>ppt_x</p:attrName>
                                        </p:attrNameLst>
                                      </p:cBhvr>
                                      <p:tavLst>
                                        <p:tav tm="0">
                                          <p:val>
                                            <p:strVal val="1+#ppt_w/2"/>
                                          </p:val>
                                        </p:tav>
                                        <p:tav tm="100000">
                                          <p:val>
                                            <p:strVal val="#ppt_x"/>
                                          </p:val>
                                        </p:tav>
                                      </p:tavLst>
                                    </p:anim>
                                    <p:anim calcmode="lin" valueType="num">
                                      <p:cBhvr additive="base">
                                        <p:cTn id="103" dur="500" fill="hold"/>
                                        <p:tgtEl>
                                          <p:spTgt spid="83"/>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42" presetClass="entr" presetSubtype="0" fill="hold"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1000"/>
                                        <p:tgtEl>
                                          <p:spTgt spid="20"/>
                                        </p:tgtEl>
                                      </p:cBhvr>
                                    </p:animEffect>
                                    <p:anim calcmode="lin" valueType="num">
                                      <p:cBhvr>
                                        <p:cTn id="108" dur="1000" fill="hold"/>
                                        <p:tgtEl>
                                          <p:spTgt spid="20"/>
                                        </p:tgtEl>
                                        <p:attrNameLst>
                                          <p:attrName>ppt_x</p:attrName>
                                        </p:attrNameLst>
                                      </p:cBhvr>
                                      <p:tavLst>
                                        <p:tav tm="0">
                                          <p:val>
                                            <p:strVal val="#ppt_x"/>
                                          </p:val>
                                        </p:tav>
                                        <p:tav tm="100000">
                                          <p:val>
                                            <p:strVal val="#ppt_x"/>
                                          </p:val>
                                        </p:tav>
                                      </p:tavLst>
                                    </p:anim>
                                    <p:anim calcmode="lin" valueType="num">
                                      <p:cBhvr>
                                        <p:cTn id="10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10938" y="125993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a:t>
            </a:r>
            <a:r>
              <a:rPr lang="en-US" sz="3600">
                <a:solidFill>
                  <a:schemeClr val="tx2"/>
                </a:solidFill>
                <a:latin typeface="微软雅黑" panose="020B0503020204020204" pitchFamily="34" charset="-122"/>
                <a:ea typeface="微软雅黑" panose="020B0503020204020204" pitchFamily="34" charset="-122"/>
              </a:rPr>
              <a:t>4</a:t>
            </a:r>
            <a:endParaRPr lang="en-US"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1139825" y="2176145"/>
            <a:ext cx="1015936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5400">
                <a:solidFill>
                  <a:schemeClr val="tx1"/>
                </a:solidFill>
                <a:latin typeface="Franklin Gothic Medium" panose="020B0603020102020204" pitchFamily="34" charset="0"/>
                <a:ea typeface="微软雅黑" panose="020B0503020204020204" pitchFamily="34" charset="-122"/>
                <a:sym typeface="+mn-ea"/>
              </a:rPr>
              <a:t>专业化邀约</a:t>
            </a:r>
            <a:endParaRPr lang="zh-CN" altLang="en-US" sz="5400">
              <a:solidFill>
                <a:schemeClr val="tx1"/>
              </a:solidFill>
              <a:latin typeface="Franklin Gothic Medium" panose="020B0603020102020204" pitchFamily="34" charset="0"/>
              <a:ea typeface="微软雅黑" panose="020B0503020204020204" pitchFamily="34" charset="-122"/>
              <a:sym typeface="+mn-ea"/>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 name="Rectangle 2"/>
          <p:cNvSpPr/>
          <p:nvPr/>
        </p:nvSpPr>
        <p:spPr>
          <a:xfrm>
            <a:off x="6095207" y="2508865"/>
            <a:ext cx="4882514" cy="2333328"/>
          </a:xfrm>
          <a:prstGeom prst="rect">
            <a:avLst/>
          </a:prstGeom>
          <a:blipFill>
            <a:blip r:embed="rId1" cstate="email"/>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ct val="0"/>
              </a:spcBef>
              <a:spcAft>
                <a:spcPct val="0"/>
              </a:spcAft>
              <a:defRPr/>
            </a:pPr>
            <a:endParaRPr lang="en-US"/>
          </a:p>
        </p:txBody>
      </p:sp>
      <p:sp>
        <p:nvSpPr>
          <p:cNvPr id="57" name="Rectangle 3"/>
          <p:cNvSpPr/>
          <p:nvPr/>
        </p:nvSpPr>
        <p:spPr>
          <a:xfrm>
            <a:off x="1219042" y="2508865"/>
            <a:ext cx="4876165" cy="2337341"/>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ct val="0"/>
              </a:spcBef>
              <a:spcAft>
                <a:spcPct val="0"/>
              </a:spcAft>
              <a:defRPr/>
            </a:pPr>
            <a:endParaRPr lang="en-US"/>
          </a:p>
        </p:txBody>
      </p:sp>
      <p:sp>
        <p:nvSpPr>
          <p:cNvPr id="105" name="矩形 104"/>
          <p:cNvSpPr/>
          <p:nvPr/>
        </p:nvSpPr>
        <p:spPr>
          <a:xfrm>
            <a:off x="1679163" y="2894251"/>
            <a:ext cx="3839210" cy="1567180"/>
          </a:xfrm>
          <a:prstGeom prst="rect">
            <a:avLst/>
          </a:prstGeom>
        </p:spPr>
        <p:txBody>
          <a:bodyPr wrap="none" lIns="91431" tIns="45716" rIns="91431" bIns="45716">
            <a:spAutoFit/>
          </a:bodyPr>
          <a:p>
            <a:pPr algn="r"/>
            <a:r>
              <a:rPr lang="zh-CN" altLang="en-US" sz="9600" b="1">
                <a:solidFill>
                  <a:schemeClr val="bg1"/>
                </a:solidFill>
                <a:latin typeface="微软雅黑" panose="020B0503020204020204" pitchFamily="34" charset="-122"/>
                <a:ea typeface="微软雅黑" panose="020B0503020204020204" pitchFamily="34" charset="-122"/>
              </a:rPr>
              <a:t>台词卡</a:t>
            </a:r>
            <a:endParaRPr lang="zh-CN" altLang="en-US" sz="9600" b="1">
              <a:solidFill>
                <a:schemeClr val="bg1"/>
              </a:solidFill>
              <a:latin typeface="微软雅黑" panose="020B0503020204020204" pitchFamily="34" charset="-122"/>
              <a:ea typeface="微软雅黑" panose="020B0503020204020204" pitchFamily="34" charset="-122"/>
            </a:endParaRPr>
          </a:p>
        </p:txBody>
      </p:sp>
      <p:sp>
        <p:nvSpPr>
          <p:cNvPr id="58" name="Oval 4"/>
          <p:cNvSpPr/>
          <p:nvPr/>
        </p:nvSpPr>
        <p:spPr>
          <a:xfrm>
            <a:off x="2109226" y="429612"/>
            <a:ext cx="956608" cy="961190"/>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p>
            <a:pPr algn="ctr" fontAlgn="auto">
              <a:spcBef>
                <a:spcPct val="0"/>
              </a:spcBef>
              <a:spcAft>
                <a:spcPct val="0"/>
              </a:spcAft>
              <a:defRPr/>
            </a:pPr>
            <a:endParaRPr lang="en-US" sz="11735">
              <a:solidFill>
                <a:schemeClr val="bg1"/>
              </a:solidFill>
            </a:endParaRPr>
          </a:p>
        </p:txBody>
      </p:sp>
      <p:sp>
        <p:nvSpPr>
          <p:cNvPr id="60" name="Oval 12"/>
          <p:cNvSpPr/>
          <p:nvPr/>
        </p:nvSpPr>
        <p:spPr>
          <a:xfrm>
            <a:off x="5395179" y="429612"/>
            <a:ext cx="956608" cy="96119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p>
            <a:pPr algn="ctr" fontAlgn="auto">
              <a:spcBef>
                <a:spcPct val="0"/>
              </a:spcBef>
              <a:spcAft>
                <a:spcPct val="0"/>
              </a:spcAft>
              <a:defRPr/>
            </a:pPr>
            <a:endParaRPr lang="en-US" sz="11735">
              <a:solidFill>
                <a:schemeClr val="bg1"/>
              </a:solidFill>
            </a:endParaRPr>
          </a:p>
        </p:txBody>
      </p:sp>
      <p:sp>
        <p:nvSpPr>
          <p:cNvPr id="62" name="Oval 14"/>
          <p:cNvSpPr/>
          <p:nvPr/>
        </p:nvSpPr>
        <p:spPr>
          <a:xfrm>
            <a:off x="8896398" y="429612"/>
            <a:ext cx="954493" cy="96119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p>
            <a:pPr algn="ctr" fontAlgn="auto">
              <a:spcBef>
                <a:spcPct val="0"/>
              </a:spcBef>
              <a:spcAft>
                <a:spcPct val="0"/>
              </a:spcAft>
              <a:defRPr/>
            </a:pPr>
            <a:endParaRPr lang="en-US" sz="11735">
              <a:solidFill>
                <a:schemeClr val="bg1"/>
              </a:solidFill>
            </a:endParaRPr>
          </a:p>
        </p:txBody>
      </p:sp>
      <p:grpSp>
        <p:nvGrpSpPr>
          <p:cNvPr id="68" name="Group 20"/>
          <p:cNvGrpSpPr/>
          <p:nvPr/>
        </p:nvGrpSpPr>
        <p:grpSpPr>
          <a:xfrm>
            <a:off x="2333433" y="637606"/>
            <a:ext cx="535693" cy="539214"/>
            <a:chOff x="7971783" y="2080670"/>
            <a:chExt cx="401822" cy="404317"/>
          </a:xfrm>
          <a:solidFill>
            <a:schemeClr val="bg1"/>
          </a:solidFill>
        </p:grpSpPr>
        <p:sp>
          <p:nvSpPr>
            <p:cNvPr id="69"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ct val="0"/>
                </a:spcBef>
                <a:spcAft>
                  <a:spcPct val="0"/>
                </a:spcAft>
                <a:defRPr/>
              </a:pPr>
              <a:endParaRPr lang="en-US">
                <a:latin typeface="+mn-lt"/>
                <a:cs typeface="+mn-cs"/>
              </a:endParaRPr>
            </a:p>
          </p:txBody>
        </p:sp>
        <p:sp>
          <p:nvSpPr>
            <p:cNvPr id="70"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ct val="0"/>
                </a:spcBef>
                <a:spcAft>
                  <a:spcPct val="0"/>
                </a:spcAft>
                <a:defRPr/>
              </a:pPr>
              <a:endParaRPr lang="en-US">
                <a:latin typeface="+mn-lt"/>
                <a:cs typeface="+mn-cs"/>
              </a:endParaRPr>
            </a:p>
          </p:txBody>
        </p:sp>
      </p:grpSp>
      <p:grpSp>
        <p:nvGrpSpPr>
          <p:cNvPr id="71" name="Group 23"/>
          <p:cNvGrpSpPr/>
          <p:nvPr/>
        </p:nvGrpSpPr>
        <p:grpSpPr>
          <a:xfrm>
            <a:off x="5658424" y="695853"/>
            <a:ext cx="519055" cy="452673"/>
            <a:chOff x="7540014" y="4306907"/>
            <a:chExt cx="389342" cy="339426"/>
          </a:xfrm>
          <a:solidFill>
            <a:schemeClr val="bg1"/>
          </a:solidFill>
        </p:grpSpPr>
        <p:sp>
          <p:nvSpPr>
            <p:cNvPr id="72"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ct val="0"/>
                </a:spcBef>
                <a:spcAft>
                  <a:spcPct val="0"/>
                </a:spcAft>
                <a:defRPr/>
              </a:pPr>
              <a:endParaRPr lang="en-US">
                <a:latin typeface="+mn-lt"/>
                <a:cs typeface="+mn-cs"/>
              </a:endParaRPr>
            </a:p>
          </p:txBody>
        </p:sp>
        <p:sp>
          <p:nvSpPr>
            <p:cNvPr id="73"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ct val="0"/>
                </a:spcBef>
                <a:spcAft>
                  <a:spcPct val="0"/>
                </a:spcAft>
                <a:defRPr/>
              </a:pPr>
              <a:endParaRPr lang="en-US">
                <a:latin typeface="+mn-lt"/>
                <a:cs typeface="+mn-cs"/>
              </a:endParaRPr>
            </a:p>
          </p:txBody>
        </p:sp>
        <p:sp>
          <p:nvSpPr>
            <p:cNvPr id="74"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ct val="0"/>
                </a:spcBef>
                <a:spcAft>
                  <a:spcPct val="0"/>
                </a:spcAft>
                <a:defRPr/>
              </a:pPr>
              <a:endParaRPr lang="en-US">
                <a:latin typeface="+mn-lt"/>
                <a:cs typeface="+mn-cs"/>
              </a:endParaRPr>
            </a:p>
          </p:txBody>
        </p:sp>
        <p:sp>
          <p:nvSpPr>
            <p:cNvPr id="75"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ct val="0"/>
                </a:spcBef>
                <a:spcAft>
                  <a:spcPct val="0"/>
                </a:spcAft>
                <a:defRPr/>
              </a:pPr>
              <a:endParaRPr lang="en-US">
                <a:latin typeface="+mn-lt"/>
                <a:cs typeface="+mn-cs"/>
              </a:endParaRPr>
            </a:p>
          </p:txBody>
        </p:sp>
        <p:sp>
          <p:nvSpPr>
            <p:cNvPr id="76"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ct val="0"/>
                </a:spcBef>
                <a:spcAft>
                  <a:spcPct val="0"/>
                </a:spcAft>
                <a:defRPr/>
              </a:pPr>
              <a:endParaRPr lang="en-US">
                <a:latin typeface="+mn-lt"/>
                <a:cs typeface="+mn-cs"/>
              </a:endParaRPr>
            </a:p>
          </p:txBody>
        </p:sp>
        <p:sp>
          <p:nvSpPr>
            <p:cNvPr id="77"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ct val="0"/>
                </a:spcBef>
                <a:spcAft>
                  <a:spcPct val="0"/>
                </a:spcAft>
                <a:defRPr/>
              </a:pPr>
              <a:endParaRPr lang="en-US">
                <a:latin typeface="+mn-lt"/>
                <a:cs typeface="+mn-cs"/>
              </a:endParaRPr>
            </a:p>
          </p:txBody>
        </p:sp>
        <p:sp>
          <p:nvSpPr>
            <p:cNvPr id="78"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ct val="0"/>
                </a:spcBef>
                <a:spcAft>
                  <a:spcPct val="0"/>
                </a:spcAft>
                <a:defRPr/>
              </a:pPr>
              <a:endParaRPr lang="en-US">
                <a:latin typeface="+mn-lt"/>
                <a:cs typeface="+mn-cs"/>
              </a:endParaRPr>
            </a:p>
          </p:txBody>
        </p:sp>
        <p:sp>
          <p:nvSpPr>
            <p:cNvPr id="79"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p>
              <a:pPr fontAlgn="auto">
                <a:spcBef>
                  <a:spcPct val="0"/>
                </a:spcBef>
                <a:spcAft>
                  <a:spcPct val="0"/>
                </a:spcAft>
                <a:defRPr/>
              </a:pPr>
              <a:endParaRPr lang="en-US">
                <a:latin typeface="+mn-lt"/>
                <a:cs typeface="+mn-cs"/>
              </a:endParaRPr>
            </a:p>
          </p:txBody>
        </p:sp>
        <p:sp>
          <p:nvSpPr>
            <p:cNvPr id="80"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p>
              <a:pPr fontAlgn="auto">
                <a:spcBef>
                  <a:spcPct val="0"/>
                </a:spcBef>
                <a:spcAft>
                  <a:spcPct val="0"/>
                </a:spcAft>
                <a:defRPr/>
              </a:pPr>
              <a:endParaRPr lang="en-US">
                <a:latin typeface="+mn-lt"/>
                <a:cs typeface="+mn-cs"/>
              </a:endParaRPr>
            </a:p>
          </p:txBody>
        </p:sp>
        <p:sp>
          <p:nvSpPr>
            <p:cNvPr id="81"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p>
              <a:pPr fontAlgn="auto">
                <a:spcBef>
                  <a:spcPct val="0"/>
                </a:spcBef>
                <a:spcAft>
                  <a:spcPct val="0"/>
                </a:spcAft>
                <a:defRPr/>
              </a:pPr>
              <a:endParaRPr lang="en-US">
                <a:latin typeface="+mn-lt"/>
                <a:cs typeface="+mn-cs"/>
              </a:endParaRPr>
            </a:p>
          </p:txBody>
        </p:sp>
        <p:sp>
          <p:nvSpPr>
            <p:cNvPr id="82"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p>
              <a:pPr fontAlgn="auto">
                <a:spcBef>
                  <a:spcPct val="0"/>
                </a:spcBef>
                <a:spcAft>
                  <a:spcPct val="0"/>
                </a:spcAft>
                <a:defRPr/>
              </a:pPr>
              <a:endParaRPr lang="en-US">
                <a:latin typeface="+mn-lt"/>
                <a:cs typeface="+mn-cs"/>
              </a:endParaRPr>
            </a:p>
          </p:txBody>
        </p:sp>
      </p:grpSp>
      <p:grpSp>
        <p:nvGrpSpPr>
          <p:cNvPr id="102" name="Group 54"/>
          <p:cNvGrpSpPr/>
          <p:nvPr/>
        </p:nvGrpSpPr>
        <p:grpSpPr>
          <a:xfrm>
            <a:off x="9179250" y="698187"/>
            <a:ext cx="399273" cy="519243"/>
            <a:chOff x="6421904" y="4798576"/>
            <a:chExt cx="299494" cy="389342"/>
          </a:xfrm>
          <a:solidFill>
            <a:schemeClr val="bg1"/>
          </a:solidFill>
        </p:grpSpPr>
        <p:sp>
          <p:nvSpPr>
            <p:cNvPr id="103"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ct val="0"/>
                </a:spcBef>
                <a:spcAft>
                  <a:spcPct val="0"/>
                </a:spcAft>
                <a:defRPr/>
              </a:pPr>
              <a:endParaRPr lang="en-US">
                <a:latin typeface="+mn-lt"/>
                <a:cs typeface="+mn-cs"/>
              </a:endParaRPr>
            </a:p>
          </p:txBody>
        </p:sp>
        <p:sp>
          <p:nvSpPr>
            <p:cNvPr id="104"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ct val="0"/>
                </a:spcBef>
                <a:spcAft>
                  <a:spcPct val="0"/>
                </a:spcAft>
                <a:defRPr/>
              </a:pPr>
              <a:endParaRPr lang="en-US">
                <a:latin typeface="+mn-lt"/>
                <a:cs typeface="+mn-cs"/>
              </a:endParaRPr>
            </a:p>
          </p:txBody>
        </p:sp>
      </p:grpSp>
      <p:sp>
        <p:nvSpPr>
          <p:cNvPr id="107" name="矩形 106"/>
          <p:cNvSpPr/>
          <p:nvPr/>
        </p:nvSpPr>
        <p:spPr>
          <a:xfrm>
            <a:off x="1078230" y="1647825"/>
            <a:ext cx="2881630" cy="643890"/>
          </a:xfrm>
          <a:prstGeom prst="rect">
            <a:avLst/>
          </a:prstGeom>
        </p:spPr>
        <p:txBody>
          <a:bodyPr wrap="square" lIns="91431" tIns="45716" rIns="91431" bIns="45716">
            <a:spAutoFit/>
          </a:bodyPr>
          <a:p>
            <a:pPr algn="ctr"/>
            <a:r>
              <a:rPr lang="en-US" altLang="zh-CN" sz="3600" b="1">
                <a:solidFill>
                  <a:srgbClr val="323E32"/>
                </a:solidFill>
                <a:latin typeface="微软雅黑" panose="020B0503020204020204" pitchFamily="34" charset="-122"/>
                <a:ea typeface="微软雅黑" panose="020B0503020204020204" pitchFamily="34" charset="-122"/>
                <a:sym typeface="+mn-ea"/>
              </a:rPr>
              <a:t>1</a:t>
            </a:r>
            <a:r>
              <a:rPr lang="zh-CN" altLang="en-US" sz="3600" b="1">
                <a:solidFill>
                  <a:srgbClr val="323E32"/>
                </a:solidFill>
                <a:latin typeface="微软雅黑" panose="020B0503020204020204" pitchFamily="34" charset="-122"/>
                <a:ea typeface="微软雅黑" panose="020B0503020204020204" pitchFamily="34" charset="-122"/>
                <a:sym typeface="+mn-ea"/>
              </a:rPr>
              <a:t>、</a:t>
            </a:r>
            <a:r>
              <a:rPr lang="zh-CN" sz="3600" b="1">
                <a:solidFill>
                  <a:srgbClr val="323E32"/>
                </a:solidFill>
                <a:latin typeface="微软雅黑" panose="020B0503020204020204" pitchFamily="34" charset="-122"/>
                <a:ea typeface="微软雅黑" panose="020B0503020204020204" pitchFamily="34" charset="-122"/>
                <a:sym typeface="+mn-ea"/>
              </a:rPr>
              <a:t>熟人邀约</a:t>
            </a:r>
            <a:endParaRPr lang="zh-CN" altLang="zh-CN" sz="3600" b="1">
              <a:solidFill>
                <a:srgbClr val="323E32"/>
              </a:solidFill>
              <a:latin typeface="微软雅黑" panose="020B0503020204020204" pitchFamily="34" charset="-122"/>
              <a:ea typeface="微软雅黑" panose="020B0503020204020204" pitchFamily="34" charset="-122"/>
              <a:sym typeface="+mn-ea"/>
            </a:endParaRPr>
          </a:p>
        </p:txBody>
      </p:sp>
      <p:sp>
        <p:nvSpPr>
          <p:cNvPr id="109" name="矩形 108"/>
          <p:cNvSpPr/>
          <p:nvPr/>
        </p:nvSpPr>
        <p:spPr>
          <a:xfrm>
            <a:off x="4133850" y="1647825"/>
            <a:ext cx="3358515" cy="643890"/>
          </a:xfrm>
          <a:prstGeom prst="rect">
            <a:avLst/>
          </a:prstGeom>
        </p:spPr>
        <p:txBody>
          <a:bodyPr wrap="square" lIns="91431" tIns="45716" rIns="91431" bIns="45716">
            <a:spAutoFit/>
          </a:bodyPr>
          <a:p>
            <a:pPr algn="ctr"/>
            <a:r>
              <a:rPr lang="en-US" altLang="zh-CN" sz="3600" b="1">
                <a:solidFill>
                  <a:srgbClr val="323E32"/>
                </a:solidFill>
                <a:latin typeface="微软雅黑" panose="020B0503020204020204" pitchFamily="34" charset="-122"/>
                <a:ea typeface="微软雅黑" panose="020B0503020204020204" pitchFamily="34" charset="-122"/>
                <a:sym typeface="+mn-ea"/>
              </a:rPr>
              <a:t>2</a:t>
            </a:r>
            <a:r>
              <a:rPr lang="zh-CN" altLang="en-US" sz="3600" b="1">
                <a:solidFill>
                  <a:srgbClr val="323E32"/>
                </a:solidFill>
                <a:latin typeface="微软雅黑" panose="020B0503020204020204" pitchFamily="34" charset="-122"/>
                <a:ea typeface="微软雅黑" panose="020B0503020204020204" pitchFamily="34" charset="-122"/>
                <a:sym typeface="+mn-ea"/>
              </a:rPr>
              <a:t>、</a:t>
            </a:r>
            <a:r>
              <a:rPr lang="zh-CN" sz="3600" b="1">
                <a:solidFill>
                  <a:srgbClr val="323E32"/>
                </a:solidFill>
                <a:latin typeface="微软雅黑" panose="020B0503020204020204" pitchFamily="34" charset="-122"/>
                <a:ea typeface="微软雅黑" panose="020B0503020204020204" pitchFamily="34" charset="-122"/>
                <a:sym typeface="+mn-ea"/>
              </a:rPr>
              <a:t>第三者邀约</a:t>
            </a:r>
            <a:endParaRPr lang="zh-CN" altLang="zh-CN" sz="3600" b="1">
              <a:solidFill>
                <a:srgbClr val="323E32"/>
              </a:solidFill>
              <a:latin typeface="微软雅黑" panose="020B0503020204020204" pitchFamily="34" charset="-122"/>
              <a:ea typeface="微软雅黑" panose="020B0503020204020204" pitchFamily="34" charset="-122"/>
              <a:sym typeface="+mn-ea"/>
            </a:endParaRPr>
          </a:p>
        </p:txBody>
      </p:sp>
      <p:sp>
        <p:nvSpPr>
          <p:cNvPr id="113" name="矩形 112"/>
          <p:cNvSpPr/>
          <p:nvPr/>
        </p:nvSpPr>
        <p:spPr>
          <a:xfrm>
            <a:off x="7541260" y="1647825"/>
            <a:ext cx="3772535" cy="643890"/>
          </a:xfrm>
          <a:prstGeom prst="rect">
            <a:avLst/>
          </a:prstGeom>
        </p:spPr>
        <p:txBody>
          <a:bodyPr wrap="square" lIns="91431" tIns="45716" rIns="91431" bIns="45716">
            <a:spAutoFit/>
          </a:bodyPr>
          <a:p>
            <a:pPr algn="ctr"/>
            <a:r>
              <a:rPr lang="en-US" altLang="zh-CN" sz="3600" b="1">
                <a:solidFill>
                  <a:srgbClr val="323E32"/>
                </a:solidFill>
                <a:latin typeface="微软雅黑" panose="020B0503020204020204" pitchFamily="34" charset="-122"/>
                <a:ea typeface="微软雅黑" panose="020B0503020204020204" pitchFamily="34" charset="-122"/>
                <a:sym typeface="+mn-ea"/>
              </a:rPr>
              <a:t>3</a:t>
            </a:r>
            <a:r>
              <a:rPr lang="zh-CN" altLang="en-US" sz="3600" b="1">
                <a:solidFill>
                  <a:srgbClr val="323E32"/>
                </a:solidFill>
                <a:latin typeface="微软雅黑" panose="020B0503020204020204" pitchFamily="34" charset="-122"/>
                <a:ea typeface="微软雅黑" panose="020B0503020204020204" pitchFamily="34" charset="-122"/>
                <a:sym typeface="+mn-ea"/>
              </a:rPr>
              <a:t>、</a:t>
            </a:r>
            <a:r>
              <a:rPr lang="zh-CN" sz="3600" b="1">
                <a:solidFill>
                  <a:srgbClr val="323E32"/>
                </a:solidFill>
                <a:latin typeface="微软雅黑" panose="020B0503020204020204" pitchFamily="34" charset="-122"/>
                <a:ea typeface="微软雅黑" panose="020B0503020204020204" pitchFamily="34" charset="-122"/>
                <a:sym typeface="+mn-ea"/>
              </a:rPr>
              <a:t>一面之交邀约</a:t>
            </a:r>
            <a:endParaRPr lang="zh-CN" altLang="zh-CN" sz="3600" b="1">
              <a:solidFill>
                <a:srgbClr val="323E32"/>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009140" y="5387340"/>
            <a:ext cx="4730750" cy="583565"/>
          </a:xfrm>
          <a:prstGeom prst="rect">
            <a:avLst/>
          </a:prstGeom>
          <a:noFill/>
          <a:ln w="9525">
            <a:noFill/>
          </a:ln>
        </p:spPr>
        <p:txBody>
          <a:bodyPr wrap="square">
            <a:spAutoFit/>
          </a:bodyPr>
          <a:p>
            <a:pPr indent="0"/>
            <a:r>
              <a:rPr lang="zh-CN" sz="3200" b="1">
                <a:solidFill>
                  <a:srgbClr val="323E32"/>
                </a:solidFill>
                <a:latin typeface="微软雅黑" panose="020B0503020204020204" pitchFamily="34" charset="-122"/>
                <a:ea typeface="微软雅黑" panose="020B0503020204020204" pitchFamily="34" charset="-122"/>
              </a:rPr>
              <a:t>使用台词卡的三个建议：</a:t>
            </a:r>
            <a:endParaRPr lang="zh-CN" altLang="en-US" sz="3200" b="1">
              <a:solidFill>
                <a:srgbClr val="323E32"/>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003415" y="4895215"/>
            <a:ext cx="3032125" cy="1568450"/>
          </a:xfrm>
          <a:prstGeom prst="rect">
            <a:avLst/>
          </a:prstGeom>
          <a:noFill/>
          <a:ln w="9525">
            <a:noFill/>
          </a:ln>
        </p:spPr>
        <p:txBody>
          <a:bodyPr wrap="square">
            <a:spAutoFit/>
          </a:bodyPr>
          <a:p>
            <a:pPr indent="0"/>
            <a:r>
              <a:rPr lang="zh-CN"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1、先使用　　</a:t>
            </a:r>
            <a:endParaRPr lang="zh-CN"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2、照着念　　</a:t>
            </a:r>
            <a:endParaRPr lang="zh-CN"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3、反复练</a:t>
            </a:r>
            <a:endParaRPr lang="zh-CN" altLang="en-US"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right)">
                                      <p:cBhvr>
                                        <p:cTn id="12" dur="500"/>
                                        <p:tgtEl>
                                          <p:spTgt spid="57"/>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105"/>
                                        </p:tgtEl>
                                        <p:attrNameLst>
                                          <p:attrName>style.visibility</p:attrName>
                                        </p:attrNameLst>
                                      </p:cBhvr>
                                      <p:to>
                                        <p:strVal val="visible"/>
                                      </p:to>
                                    </p:set>
                                    <p:animEffect transition="in" filter="wipe(right)">
                                      <p:cBhvr>
                                        <p:cTn id="15" dur="500"/>
                                        <p:tgtEl>
                                          <p:spTgt spid="105"/>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heel(1)">
                                      <p:cBhvr>
                                        <p:cTn id="19" dur="400"/>
                                        <p:tgtEl>
                                          <p:spTgt spid="58"/>
                                        </p:tgtEl>
                                      </p:cBhvr>
                                    </p:animEffect>
                                  </p:childTnLst>
                                </p:cTn>
                              </p:par>
                            </p:childTnLst>
                          </p:cTn>
                        </p:par>
                        <p:par>
                          <p:cTn id="20" fill="hold">
                            <p:stCondLst>
                              <p:cond delay="1500"/>
                            </p:stCondLst>
                            <p:childTnLst>
                              <p:par>
                                <p:cTn id="21" presetID="21" presetClass="entr" presetSubtype="1"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heel(1)">
                                      <p:cBhvr>
                                        <p:cTn id="23" dur="400"/>
                                        <p:tgtEl>
                                          <p:spTgt spid="60"/>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heel(1)">
                                      <p:cBhvr>
                                        <p:cTn id="27" dur="400"/>
                                        <p:tgtEl>
                                          <p:spTgt spid="62"/>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250"/>
                                        <p:tgtEl>
                                          <p:spTgt spid="68"/>
                                        </p:tgtEl>
                                      </p:cBhvr>
                                    </p:animEffect>
                                  </p:childTnLst>
                                </p:cTn>
                              </p:par>
                              <p:par>
                                <p:cTn id="32" presetID="10"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250"/>
                                        <p:tgtEl>
                                          <p:spTgt spid="71"/>
                                        </p:tgtEl>
                                      </p:cBhvr>
                                    </p:animEffect>
                                  </p:childTnLst>
                                </p:cTn>
                              </p:par>
                              <p:par>
                                <p:cTn id="35" presetID="10" presetClass="entr" presetSubtype="0"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fade">
                                      <p:cBhvr>
                                        <p:cTn id="37" dur="250"/>
                                        <p:tgtEl>
                                          <p:spTgt spid="102"/>
                                        </p:tgtEl>
                                      </p:cBhvr>
                                    </p:animEffect>
                                  </p:childTnLst>
                                </p:cTn>
                              </p:par>
                              <p:par>
                                <p:cTn id="38" presetID="14" presetClass="entr" presetSubtype="10" fill="hold" grpId="0" nodeType="withEffect">
                                  <p:stCondLst>
                                    <p:cond delay="750"/>
                                  </p:stCondLst>
                                  <p:childTnLst>
                                    <p:set>
                                      <p:cBhvr>
                                        <p:cTn id="39" dur="1" fill="hold">
                                          <p:stCondLst>
                                            <p:cond delay="0"/>
                                          </p:stCondLst>
                                        </p:cTn>
                                        <p:tgtEl>
                                          <p:spTgt spid="107"/>
                                        </p:tgtEl>
                                        <p:attrNameLst>
                                          <p:attrName>style.visibility</p:attrName>
                                        </p:attrNameLst>
                                      </p:cBhvr>
                                      <p:to>
                                        <p:strVal val="visible"/>
                                      </p:to>
                                    </p:set>
                                    <p:animEffect transition="in" filter="randombar(horizontal)">
                                      <p:cBhvr>
                                        <p:cTn id="40" dur="400"/>
                                        <p:tgtEl>
                                          <p:spTgt spid="107"/>
                                        </p:tgtEl>
                                      </p:cBhvr>
                                    </p:animEffect>
                                  </p:childTnLst>
                                </p:cTn>
                              </p:par>
                              <p:par>
                                <p:cTn id="41" presetID="14" presetClass="entr" presetSubtype="10" fill="hold" grpId="0" nodeType="withEffect">
                                  <p:stCondLst>
                                    <p:cond delay="750"/>
                                  </p:stCondLst>
                                  <p:childTnLst>
                                    <p:set>
                                      <p:cBhvr>
                                        <p:cTn id="42" dur="1" fill="hold">
                                          <p:stCondLst>
                                            <p:cond delay="0"/>
                                          </p:stCondLst>
                                        </p:cTn>
                                        <p:tgtEl>
                                          <p:spTgt spid="109"/>
                                        </p:tgtEl>
                                        <p:attrNameLst>
                                          <p:attrName>style.visibility</p:attrName>
                                        </p:attrNameLst>
                                      </p:cBhvr>
                                      <p:to>
                                        <p:strVal val="visible"/>
                                      </p:to>
                                    </p:set>
                                    <p:animEffect transition="in" filter="randombar(horizontal)">
                                      <p:cBhvr>
                                        <p:cTn id="43" dur="400"/>
                                        <p:tgtEl>
                                          <p:spTgt spid="109"/>
                                        </p:tgtEl>
                                      </p:cBhvr>
                                    </p:animEffect>
                                  </p:childTnLst>
                                </p:cTn>
                              </p:par>
                              <p:par>
                                <p:cTn id="44" presetID="14" presetClass="entr" presetSubtype="10" fill="hold" grpId="0" nodeType="withEffect">
                                  <p:stCondLst>
                                    <p:cond delay="750"/>
                                  </p:stCondLst>
                                  <p:childTnLst>
                                    <p:set>
                                      <p:cBhvr>
                                        <p:cTn id="45" dur="1" fill="hold">
                                          <p:stCondLst>
                                            <p:cond delay="0"/>
                                          </p:stCondLst>
                                        </p:cTn>
                                        <p:tgtEl>
                                          <p:spTgt spid="113"/>
                                        </p:tgtEl>
                                        <p:attrNameLst>
                                          <p:attrName>style.visibility</p:attrName>
                                        </p:attrNameLst>
                                      </p:cBhvr>
                                      <p:to>
                                        <p:strVal val="visible"/>
                                      </p:to>
                                    </p:set>
                                    <p:animEffect transition="in" filter="randombar(horizontal)">
                                      <p:cBhvr>
                                        <p:cTn id="46" dur="4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105" grpId="0"/>
      <p:bldP spid="58" grpId="0" bldLvl="0" animBg="1"/>
      <p:bldP spid="60" grpId="0" bldLvl="0" animBg="1"/>
      <p:bldP spid="62" grpId="0" bldLvl="0" animBg="1"/>
      <p:bldP spid="107" grpId="0"/>
      <p:bldP spid="109" grpId="0"/>
      <p:bldP spid="1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318135" y="506095"/>
            <a:ext cx="4586605" cy="922020"/>
          </a:xfrm>
          <a:prstGeom prst="rect">
            <a:avLst/>
          </a:prstGeom>
          <a:noFill/>
        </p:spPr>
        <p:txBody>
          <a:bodyPr wrap="square" rtlCol="0">
            <a:spAutoFit/>
          </a:bodyPr>
          <a:lstStyle/>
          <a:p>
            <a:pPr algn="ctr"/>
            <a:r>
              <a:rPr lang="en-US" altLang="zh-CN"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、熟人邀约</a:t>
            </a:r>
            <a:endParaRPr lang="zh-CN" altLang="en-US"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651510" y="1855470"/>
            <a:ext cx="10932160" cy="3969385"/>
          </a:xfrm>
          <a:prstGeom prst="rect">
            <a:avLst/>
          </a:prstGeom>
          <a:noFill/>
          <a:ln w="9525">
            <a:noFill/>
          </a:ln>
        </p:spPr>
        <p:txBody>
          <a:bodyPr wrap="square">
            <a:spAutoFit/>
          </a:bodyPr>
          <a:p>
            <a:pPr indent="0" fontAlgn="auto">
              <a:lnSpc>
                <a:spcPct val="150000"/>
              </a:lnSpc>
            </a:pPr>
            <a:r>
              <a:rPr lang="en-US" altLang="zh-CN"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你好！是张伟吗？我是李明（“是的”）。我现在在外边，时间很紧，不过有件很重要的事，我要找你好好谈谈。（“什么事？”）是给你介绍一个生意。（“什么生意？”）我现在很忙，在电话里也说不清楚，再说我还有很多资料要让你看。你明天白天还是晚上有时间？（“晚上”）。那咱们到时候再谈吧……</a:t>
            </a:r>
            <a:endParaRPr lang="zh-CN"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［用二选一法确定时间，再确定地点，并要给对方留下你的电话］</a:t>
            </a:r>
            <a:endParaRPr lang="zh-CN" sz="28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318135" y="506095"/>
            <a:ext cx="5936615" cy="922020"/>
          </a:xfrm>
          <a:prstGeom prst="rect">
            <a:avLst/>
          </a:prstGeom>
          <a:noFill/>
        </p:spPr>
        <p:txBody>
          <a:bodyPr wrap="square" rtlCol="0">
            <a:spAutoFit/>
          </a:bodyPr>
          <a:lstStyle/>
          <a:p>
            <a:pPr algn="ctr"/>
            <a:r>
              <a:rPr lang="en-US" altLang="zh-CN"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第三者邀约</a:t>
            </a:r>
            <a:endParaRPr lang="en-US" altLang="zh-CN"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629285" y="1791970"/>
            <a:ext cx="10932160" cy="3784600"/>
          </a:xfrm>
          <a:prstGeom prst="rect">
            <a:avLst/>
          </a:prstGeom>
          <a:noFill/>
          <a:ln w="9525">
            <a:noFill/>
          </a:ln>
        </p:spPr>
        <p:txBody>
          <a:bodyPr wrap="square">
            <a:spAutoFit/>
          </a:bodyPr>
          <a:p>
            <a:pPr indent="0" fontAlgn="auto">
              <a:lnSpc>
                <a:spcPct val="150000"/>
              </a:lnSpc>
            </a:pP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你好！你是张伟，张先生吗？（“是的，你是谁？” ）我是李明，我是王强的朋友。（“有什么事吗？” ）是这样：我是第一人气网（第一人群）的咨询顾问，我们正在XX市拓展市场，我们需要找一些有能力，又比较了解当地情况的朋友合作。我和王强提起这件事的时候，他极力向我推荐你，他说你很优秀。（“过奖了，你有什么需要我做的吗”）。我不知道你有没有1个多小时的时间，我们坐下来谈一谈。（“谈什么，是什么事啊？”）是一个很好的生意！在电话里一下也说不清楚，并且我还有些资料要让你看。（“哦”）。我今晚或明天下午有些空余时间。你看在这两个时间内，你什么时候方便……</a:t>
            </a:r>
            <a:endPar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［用二选一法确定时间，再确定地点，并要给对方留下你的电话］</a:t>
            </a:r>
            <a:endPar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318135" y="506095"/>
            <a:ext cx="5800090" cy="922020"/>
          </a:xfrm>
          <a:prstGeom prst="rect">
            <a:avLst/>
          </a:prstGeom>
          <a:noFill/>
        </p:spPr>
        <p:txBody>
          <a:bodyPr wrap="square" rtlCol="0">
            <a:spAutoFit/>
          </a:bodyPr>
          <a:lstStyle/>
          <a:p>
            <a:pPr algn="ctr"/>
            <a:r>
              <a:rPr lang="en-US" altLang="zh-CN"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、一面之交</a:t>
            </a:r>
            <a:r>
              <a:rPr lang="en-US" altLang="zh-CN"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邀约</a:t>
            </a:r>
            <a:endParaRPr lang="en-US" altLang="zh-CN"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629285" y="1734185"/>
            <a:ext cx="10932160" cy="3784600"/>
          </a:xfrm>
          <a:prstGeom prst="rect">
            <a:avLst/>
          </a:prstGeom>
          <a:noFill/>
          <a:ln w="9525">
            <a:noFill/>
          </a:ln>
        </p:spPr>
        <p:txBody>
          <a:bodyPr wrap="square">
            <a:spAutoFit/>
          </a:bodyPr>
          <a:p>
            <a:pPr indent="0" fontAlgn="auto">
              <a:lnSpc>
                <a:spcPct val="150000"/>
              </a:lnSpc>
            </a:pP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你好！你是张伟，张先生吗？（“是的”。）我是李明，你还记得我吗？上个月我们在去北京的火车上见过面，你给我留下了很深刻的印象。（“谢谢”。）这次我给你打电话是这么回事：我是</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第一人气网（第一人群）</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的咨询顾问，我们正在这个地区拓展市场，需要找一些有能力又比较了解当地情况的朋友合作。我一下就想起了你，上次你给我留下了很好的印象。（“过奖了，谢谢”。）你有兴趣了解吗？（“什么生意？” ）是一个很好的生意，在电话里一下也说不清楚，并且到时我还有些资料要让你看。（“哦”。）我今晚或明天下午有些空余时间，你看哪个时间你比较方便……</a:t>
            </a:r>
            <a:endPar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［用二选一法确定时间，再确定地点，并要给对方留下你的电话］</a:t>
            </a:r>
            <a:endPar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272"/>
          <p:cNvGrpSpPr/>
          <p:nvPr/>
        </p:nvGrpSpPr>
        <p:grpSpPr>
          <a:xfrm>
            <a:off x="338402" y="500894"/>
            <a:ext cx="11247267" cy="6627094"/>
            <a:chOff x="1611683" y="1446502"/>
            <a:chExt cx="5920633" cy="3198830"/>
          </a:xfrm>
          <a:solidFill>
            <a:schemeClr val="accent1">
              <a:lumMod val="20000"/>
              <a:lumOff val="80000"/>
            </a:schemeClr>
          </a:solidFill>
        </p:grpSpPr>
        <p:sp>
          <p:nvSpPr>
            <p:cNvPr id="1048838" name="Freeform 559"/>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39" name="Freeform 560"/>
            <p:cNvSpPr/>
            <p:nvPr/>
          </p:nvSpPr>
          <p:spPr bwMode="auto">
            <a:xfrm>
              <a:off x="4364192" y="2347921"/>
              <a:ext cx="128304" cy="247835"/>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0" name="Freeform 561"/>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1" name="Freeform 562"/>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2" name="Freeform 563"/>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3" name="Freeform 564"/>
            <p:cNvSpPr/>
            <p:nvPr/>
          </p:nvSpPr>
          <p:spPr bwMode="auto">
            <a:xfrm>
              <a:off x="5194330" y="3786681"/>
              <a:ext cx="107468" cy="236869"/>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4" name="Freeform 565"/>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5" name="Freeform 566"/>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6" name="Freeform 567"/>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7" name="Freeform 568"/>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8" name="Freeform 569"/>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9" name="Freeform 570"/>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0" name="Freeform 571"/>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1" name="Freeform 572"/>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2" name="Freeform 573"/>
            <p:cNvSpPr/>
            <p:nvPr/>
          </p:nvSpPr>
          <p:spPr bwMode="auto">
            <a:xfrm>
              <a:off x="6716433" y="2724060"/>
              <a:ext cx="235773" cy="257704"/>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3" name="Freeform 574"/>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4" name="Freeform 575"/>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5" name="Freeform 576"/>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6" name="Freeform 577"/>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7" name="Freeform 578"/>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8" name="Freeform 579"/>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9" name="Freeform 580"/>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0" name="Freeform 581"/>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1" name="Freeform 582"/>
            <p:cNvSpPr/>
            <p:nvPr/>
          </p:nvSpPr>
          <p:spPr bwMode="auto">
            <a:xfrm>
              <a:off x="6931370" y="4324023"/>
              <a:ext cx="53735" cy="74570"/>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2" name="Freeform 583"/>
            <p:cNvSpPr/>
            <p:nvPr/>
          </p:nvSpPr>
          <p:spPr bwMode="auto">
            <a:xfrm>
              <a:off x="6104521" y="3486208"/>
              <a:ext cx="172169" cy="183135"/>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3" name="Freeform 584"/>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4" name="Freeform 585"/>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5" name="Freeform 586"/>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6" name="Freeform 587"/>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7" name="Freeform 588"/>
            <p:cNvSpPr/>
            <p:nvPr/>
          </p:nvSpPr>
          <p:spPr bwMode="auto">
            <a:xfrm>
              <a:off x="6501497"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8" name="Freeform 589"/>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9" name="Freeform 590"/>
            <p:cNvSpPr/>
            <p:nvPr/>
          </p:nvSpPr>
          <p:spPr bwMode="auto">
            <a:xfrm>
              <a:off x="6505883"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0" name="Freeform 591"/>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1" name="Freeform 592"/>
            <p:cNvSpPr/>
            <p:nvPr/>
          </p:nvSpPr>
          <p:spPr bwMode="auto">
            <a:xfrm>
              <a:off x="6490530" y="3550909"/>
              <a:ext cx="97599" cy="118435"/>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2" name="Freeform 593"/>
            <p:cNvSpPr/>
            <p:nvPr/>
          </p:nvSpPr>
          <p:spPr bwMode="auto">
            <a:xfrm>
              <a:off x="6265724" y="3690179"/>
              <a:ext cx="182038" cy="42768"/>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3" name="Freeform 594"/>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4" name="Freeform 595"/>
            <p:cNvSpPr/>
            <p:nvPr/>
          </p:nvSpPr>
          <p:spPr bwMode="auto">
            <a:xfrm>
              <a:off x="3012063" y="3174769"/>
              <a:ext cx="193004" cy="53735"/>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5" name="Freeform 596"/>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6" name="Freeform 597"/>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7" name="Freeform 598"/>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8" name="Freeform 599"/>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9" name="Freeform 600"/>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0" name="Freeform 601"/>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1" name="Freeform 602"/>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2" name="Freeform 603"/>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3" name="Freeform 604"/>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4" name="Freeform 605"/>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5" name="Freeform 606"/>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6" name="Rectangle 607"/>
            <p:cNvSpPr>
              <a:spLocks noChangeArrowheads="1"/>
            </p:cNvSpPr>
            <p:nvPr/>
          </p:nvSpPr>
          <p:spPr bwMode="auto">
            <a:xfrm>
              <a:off x="5062736" y="3057432"/>
              <a:ext cx="0"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887" name="Freeform 608"/>
            <p:cNvSpPr/>
            <p:nvPr/>
          </p:nvSpPr>
          <p:spPr bwMode="auto">
            <a:xfrm>
              <a:off x="4912500" y="2799726"/>
              <a:ext cx="311439" cy="117338"/>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8" name="Freeform 609"/>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9" name="Freeform 610"/>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0" name="Freeform 611"/>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1" name="Freeform 612"/>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2" name="Freeform 613"/>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3" name="Freeform 614"/>
            <p:cNvSpPr/>
            <p:nvPr/>
          </p:nvSpPr>
          <p:spPr bwMode="auto">
            <a:xfrm>
              <a:off x="5353340" y="3153934"/>
              <a:ext cx="128304" cy="150236"/>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4" name="Freeform 615"/>
            <p:cNvSpPr/>
            <p:nvPr/>
          </p:nvSpPr>
          <p:spPr bwMode="auto">
            <a:xfrm>
              <a:off x="5192137" y="3250436"/>
              <a:ext cx="182038" cy="107468"/>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5" name="Freeform 616"/>
            <p:cNvSpPr/>
            <p:nvPr/>
          </p:nvSpPr>
          <p:spPr bwMode="auto">
            <a:xfrm>
              <a:off x="5062736" y="3003697"/>
              <a:ext cx="344338" cy="289507"/>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6" name="Freeform 617"/>
            <p:cNvSpPr/>
            <p:nvPr/>
          </p:nvSpPr>
          <p:spPr bwMode="auto">
            <a:xfrm>
              <a:off x="5353340" y="3185735"/>
              <a:ext cx="53734" cy="64701"/>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7" name="Freeform 618"/>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8" name="Freeform 619"/>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9" name="Freeform 620"/>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0" name="Freeform 621"/>
            <p:cNvSpPr/>
            <p:nvPr/>
          </p:nvSpPr>
          <p:spPr bwMode="auto">
            <a:xfrm>
              <a:off x="5223939" y="2842495"/>
              <a:ext cx="322405" cy="300473"/>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1" name="Freeform 622"/>
            <p:cNvSpPr/>
            <p:nvPr/>
          </p:nvSpPr>
          <p:spPr bwMode="auto">
            <a:xfrm>
              <a:off x="5503576" y="2907195"/>
              <a:ext cx="278541" cy="256608"/>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2" name="Freeform 623"/>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3" name="Freeform 624"/>
            <p:cNvSpPr/>
            <p:nvPr/>
          </p:nvSpPr>
          <p:spPr bwMode="auto">
            <a:xfrm>
              <a:off x="5492609" y="2874296"/>
              <a:ext cx="246739" cy="183135"/>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4" name="Freeform 625"/>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5" name="Freeform 626"/>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6" name="Freeform 627"/>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7" name="Freeform 628"/>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8" name="Freeform 629"/>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9" name="Freeform 630"/>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0" name="Freeform 631"/>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1" name="Freeform 632"/>
            <p:cNvSpPr/>
            <p:nvPr/>
          </p:nvSpPr>
          <p:spPr bwMode="auto">
            <a:xfrm>
              <a:off x="4815998" y="2412621"/>
              <a:ext cx="107468" cy="75666"/>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2" name="Freeform 633"/>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3" name="Freeform 634"/>
            <p:cNvSpPr/>
            <p:nvPr/>
          </p:nvSpPr>
          <p:spPr bwMode="auto">
            <a:xfrm>
              <a:off x="4858765" y="2423587"/>
              <a:ext cx="161203" cy="139270"/>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4" name="Freeform 635"/>
            <p:cNvSpPr/>
            <p:nvPr/>
          </p:nvSpPr>
          <p:spPr bwMode="auto">
            <a:xfrm>
              <a:off x="4826964" y="2358887"/>
              <a:ext cx="129401" cy="75667"/>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5" name="Freeform 636"/>
            <p:cNvSpPr/>
            <p:nvPr/>
          </p:nvSpPr>
          <p:spPr bwMode="auto">
            <a:xfrm>
              <a:off x="4202989" y="3357905"/>
              <a:ext cx="129401"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6" name="Freeform 637"/>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7" name="Freeform 638"/>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8" name="Freeform 639"/>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9" name="Freeform 640"/>
            <p:cNvSpPr/>
            <p:nvPr/>
          </p:nvSpPr>
          <p:spPr bwMode="auto">
            <a:xfrm>
              <a:off x="4182153" y="3100199"/>
              <a:ext cx="203971" cy="224807"/>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0" name="Freeform 641"/>
            <p:cNvSpPr/>
            <p:nvPr/>
          </p:nvSpPr>
          <p:spPr bwMode="auto">
            <a:xfrm>
              <a:off x="4880698" y="3013567"/>
              <a:ext cx="193004" cy="183135"/>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1" name="Freeform 642"/>
            <p:cNvSpPr/>
            <p:nvPr/>
          </p:nvSpPr>
          <p:spPr bwMode="auto">
            <a:xfrm>
              <a:off x="4622993" y="2981765"/>
              <a:ext cx="279637" cy="268671"/>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2" name="Freeform 643"/>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3" name="Freeform 644"/>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4" name="Freeform 645"/>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5" name="Freeform 646"/>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6" name="Freeform 647"/>
            <p:cNvSpPr/>
            <p:nvPr/>
          </p:nvSpPr>
          <p:spPr bwMode="auto">
            <a:xfrm>
              <a:off x="4182153" y="3089233"/>
              <a:ext cx="139270" cy="118435"/>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7" name="Freeform 648"/>
            <p:cNvSpPr/>
            <p:nvPr/>
          </p:nvSpPr>
          <p:spPr bwMode="auto">
            <a:xfrm>
              <a:off x="4192022"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8" name="Freeform 649"/>
            <p:cNvSpPr/>
            <p:nvPr/>
          </p:nvSpPr>
          <p:spPr bwMode="auto">
            <a:xfrm>
              <a:off x="4837930" y="3174769"/>
              <a:ext cx="278541" cy="344338"/>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9" name="Freeform 650"/>
            <p:cNvSpPr/>
            <p:nvPr/>
          </p:nvSpPr>
          <p:spPr bwMode="auto">
            <a:xfrm>
              <a:off x="4321423" y="3400672"/>
              <a:ext cx="107468" cy="96502"/>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0" name="Freeform 651"/>
            <p:cNvSpPr/>
            <p:nvPr/>
          </p:nvSpPr>
          <p:spPr bwMode="auto">
            <a:xfrm>
              <a:off x="4267689" y="3432474"/>
              <a:ext cx="74570"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1" name="Freeform 652"/>
            <p:cNvSpPr/>
            <p:nvPr/>
          </p:nvSpPr>
          <p:spPr bwMode="auto">
            <a:xfrm>
              <a:off x="4234791" y="3411638"/>
              <a:ext cx="53734" cy="53735"/>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2" name="Freeform 653"/>
            <p:cNvSpPr/>
            <p:nvPr/>
          </p:nvSpPr>
          <p:spPr bwMode="auto">
            <a:xfrm>
              <a:off x="4196409"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3" name="Freeform 654"/>
            <p:cNvSpPr/>
            <p:nvPr/>
          </p:nvSpPr>
          <p:spPr bwMode="auto">
            <a:xfrm>
              <a:off x="4239177" y="3411638"/>
              <a:ext cx="53734" cy="53735"/>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4" name="Freeform 655"/>
            <p:cNvSpPr/>
            <p:nvPr/>
          </p:nvSpPr>
          <p:spPr bwMode="auto">
            <a:xfrm>
              <a:off x="4321423" y="3089233"/>
              <a:ext cx="1097" cy="10966"/>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5" name="Freeform 656"/>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6" name="Rectangle 657"/>
            <p:cNvSpPr>
              <a:spLocks noChangeArrowheads="1"/>
            </p:cNvSpPr>
            <p:nvPr/>
          </p:nvSpPr>
          <p:spPr bwMode="auto">
            <a:xfrm>
              <a:off x="4321423" y="3089233"/>
              <a:ext cx="0" cy="10966"/>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37" name="Freeform 658"/>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8" name="Freeform 659"/>
            <p:cNvSpPr/>
            <p:nvPr/>
          </p:nvSpPr>
          <p:spPr bwMode="auto">
            <a:xfrm>
              <a:off x="4342259" y="2874296"/>
              <a:ext cx="10966" cy="1097"/>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9" name="Freeform 660"/>
            <p:cNvSpPr/>
            <p:nvPr/>
          </p:nvSpPr>
          <p:spPr bwMode="auto">
            <a:xfrm>
              <a:off x="4353225" y="279972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0" name="Rectangle 661"/>
            <p:cNvSpPr>
              <a:spLocks noChangeArrowheads="1"/>
            </p:cNvSpPr>
            <p:nvPr/>
          </p:nvSpPr>
          <p:spPr bwMode="auto">
            <a:xfrm>
              <a:off x="4342259" y="2874296"/>
              <a:ext cx="10966"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41" name="Freeform 662"/>
            <p:cNvSpPr/>
            <p:nvPr/>
          </p:nvSpPr>
          <p:spPr bwMode="auto">
            <a:xfrm>
              <a:off x="4353225" y="2799726"/>
              <a:ext cx="10966" cy="1097"/>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2" name="Freeform 663"/>
            <p:cNvSpPr/>
            <p:nvPr/>
          </p:nvSpPr>
          <p:spPr bwMode="auto">
            <a:xfrm>
              <a:off x="4310457" y="2755862"/>
              <a:ext cx="203971" cy="161203"/>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3" name="Freeform 664"/>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4" name="Freeform 665"/>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5" name="Freeform 666"/>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6" name="Freeform 667"/>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7" name="Freeform 668"/>
            <p:cNvSpPr/>
            <p:nvPr/>
          </p:nvSpPr>
          <p:spPr bwMode="auto">
            <a:xfrm>
              <a:off x="4342259" y="2874296"/>
              <a:ext cx="2193" cy="21932"/>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8" name="Freeform 669"/>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9" name="Freeform 670"/>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0" name="Freeform 671"/>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1" name="Freeform 672"/>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2" name="Freeform 673"/>
            <p:cNvSpPr/>
            <p:nvPr/>
          </p:nvSpPr>
          <p:spPr bwMode="auto">
            <a:xfrm>
              <a:off x="5320441" y="2896229"/>
              <a:ext cx="10966" cy="10966"/>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3" name="Freeform 674"/>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4" name="Freeform 675"/>
            <p:cNvSpPr/>
            <p:nvPr/>
          </p:nvSpPr>
          <p:spPr bwMode="auto">
            <a:xfrm>
              <a:off x="5320441" y="2896229"/>
              <a:ext cx="10966" cy="10966"/>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5" name="Freeform 676"/>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6" name="Freeform 677"/>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7" name="Freeform 678"/>
            <p:cNvSpPr/>
            <p:nvPr/>
          </p:nvSpPr>
          <p:spPr bwMode="auto">
            <a:xfrm>
              <a:off x="6211990" y="3174769"/>
              <a:ext cx="118435" cy="246739"/>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8" name="Freeform 679"/>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9" name="Freeform 680"/>
            <p:cNvSpPr/>
            <p:nvPr/>
          </p:nvSpPr>
          <p:spPr bwMode="auto">
            <a:xfrm>
              <a:off x="6216376" y="3174769"/>
              <a:ext cx="118435" cy="246739"/>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0" name="Freeform 681"/>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1" name="Freeform 682"/>
            <p:cNvSpPr/>
            <p:nvPr/>
          </p:nvSpPr>
          <p:spPr bwMode="auto">
            <a:xfrm>
              <a:off x="5728382" y="2509124"/>
              <a:ext cx="1030819" cy="719380"/>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2" name="Freeform 683"/>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3" name="Freeform 684"/>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4" name="Freeform 685"/>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5" name="Freeform 686"/>
            <p:cNvSpPr/>
            <p:nvPr/>
          </p:nvSpPr>
          <p:spPr bwMode="auto">
            <a:xfrm>
              <a:off x="4815998" y="1897212"/>
              <a:ext cx="183135" cy="398071"/>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6" name="Freeform 687"/>
            <p:cNvSpPr/>
            <p:nvPr/>
          </p:nvSpPr>
          <p:spPr bwMode="auto">
            <a:xfrm>
              <a:off x="5010098" y="2531056"/>
              <a:ext cx="9870" cy="10966"/>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7" name="Freeform 688"/>
            <p:cNvSpPr/>
            <p:nvPr/>
          </p:nvSpPr>
          <p:spPr bwMode="auto">
            <a:xfrm>
              <a:off x="4934432" y="1446502"/>
              <a:ext cx="2597884" cy="1395993"/>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8" name="Freeform 689"/>
            <p:cNvSpPr/>
            <p:nvPr/>
          </p:nvSpPr>
          <p:spPr bwMode="auto">
            <a:xfrm>
              <a:off x="5331407" y="2896229"/>
              <a:ext cx="53734" cy="10966"/>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9" name="Freeform 690"/>
            <p:cNvSpPr/>
            <p:nvPr/>
          </p:nvSpPr>
          <p:spPr bwMode="auto">
            <a:xfrm>
              <a:off x="5256837" y="2445520"/>
              <a:ext cx="697448" cy="493477"/>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0" name="Freeform 691"/>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1" name="Freeform 692"/>
            <p:cNvSpPr/>
            <p:nvPr/>
          </p:nvSpPr>
          <p:spPr bwMode="auto">
            <a:xfrm>
              <a:off x="4741428" y="2627558"/>
              <a:ext cx="10966" cy="1096"/>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2" name="Freeform 693"/>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3" name="Rectangle 694"/>
            <p:cNvSpPr>
              <a:spLocks noChangeArrowheads="1"/>
            </p:cNvSpPr>
            <p:nvPr/>
          </p:nvSpPr>
          <p:spPr bwMode="auto">
            <a:xfrm>
              <a:off x="4741428" y="2627558"/>
              <a:ext cx="10966"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74" name="Freeform 695"/>
            <p:cNvSpPr/>
            <p:nvPr/>
          </p:nvSpPr>
          <p:spPr bwMode="auto">
            <a:xfrm>
              <a:off x="4622993" y="2627558"/>
              <a:ext cx="129401" cy="53734"/>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5" name="Freeform 696"/>
            <p:cNvSpPr/>
            <p:nvPr/>
          </p:nvSpPr>
          <p:spPr bwMode="auto">
            <a:xfrm>
              <a:off x="4386124" y="2562857"/>
              <a:ext cx="216033" cy="225903"/>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6" name="Freeform 697"/>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7" name="Freeform 698"/>
            <p:cNvSpPr/>
            <p:nvPr/>
          </p:nvSpPr>
          <p:spPr bwMode="auto">
            <a:xfrm>
              <a:off x="4557196" y="2455389"/>
              <a:ext cx="162299" cy="203971"/>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8" name="Freeform 699"/>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9" name="Freeform 700"/>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0" name="Freeform 701"/>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1" name="Freeform 702"/>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2" name="Freeform 703"/>
            <p:cNvSpPr/>
            <p:nvPr/>
          </p:nvSpPr>
          <p:spPr bwMode="auto">
            <a:xfrm>
              <a:off x="4546230" y="1833608"/>
              <a:ext cx="441936" cy="525279"/>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3" name="Freeform 704"/>
            <p:cNvSpPr/>
            <p:nvPr/>
          </p:nvSpPr>
          <p:spPr bwMode="auto">
            <a:xfrm>
              <a:off x="4654795" y="1941076"/>
              <a:ext cx="214937" cy="504443"/>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4" name="Freeform 705"/>
            <p:cNvSpPr/>
            <p:nvPr/>
          </p:nvSpPr>
          <p:spPr bwMode="auto">
            <a:xfrm>
              <a:off x="4837930" y="2531056"/>
              <a:ext cx="311439" cy="203971"/>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5" name="Freeform 706"/>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6" name="Freeform 707"/>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7" name="Freeform 708"/>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8" name="Freeform 709"/>
            <p:cNvSpPr/>
            <p:nvPr/>
          </p:nvSpPr>
          <p:spPr bwMode="auto">
            <a:xfrm>
              <a:off x="4806128" y="2638524"/>
              <a:ext cx="171072" cy="117338"/>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9" name="Freeform 710"/>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0" name="Freeform 711"/>
            <p:cNvSpPr/>
            <p:nvPr/>
          </p:nvSpPr>
          <p:spPr bwMode="auto">
            <a:xfrm>
              <a:off x="4665761" y="2573824"/>
              <a:ext cx="118435" cy="64701"/>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1" name="Freeform 712"/>
            <p:cNvSpPr/>
            <p:nvPr/>
          </p:nvSpPr>
          <p:spPr bwMode="auto">
            <a:xfrm>
              <a:off x="4741428" y="2638524"/>
              <a:ext cx="107468" cy="64700"/>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2" name="Freeform 713"/>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3" name="Freeform 714"/>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4" name="Freeform 715"/>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5" name="Freeform 716"/>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6" name="Freeform 717"/>
            <p:cNvSpPr/>
            <p:nvPr/>
          </p:nvSpPr>
          <p:spPr bwMode="auto">
            <a:xfrm>
              <a:off x="4773229" y="2692258"/>
              <a:ext cx="85536" cy="150237"/>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7" name="Freeform 718"/>
            <p:cNvSpPr/>
            <p:nvPr/>
          </p:nvSpPr>
          <p:spPr bwMode="auto">
            <a:xfrm>
              <a:off x="4698659" y="2670326"/>
              <a:ext cx="96502" cy="118435"/>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8" name="Freeform 719"/>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9" name="Freeform 720"/>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0" name="Freeform 721"/>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1" name="Freeform 722"/>
            <p:cNvSpPr/>
            <p:nvPr/>
          </p:nvSpPr>
          <p:spPr bwMode="auto">
            <a:xfrm>
              <a:off x="4708529" y="2466355"/>
              <a:ext cx="161202" cy="150237"/>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2" name="Freeform 723"/>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3" name="Freeform 724"/>
            <p:cNvSpPr/>
            <p:nvPr/>
          </p:nvSpPr>
          <p:spPr bwMode="auto">
            <a:xfrm>
              <a:off x="4602157" y="2380819"/>
              <a:ext cx="52638" cy="85536"/>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4" name="Freeform 725"/>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5" name="Freeform 726"/>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6" name="Freeform 727"/>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7" name="Freeform 728"/>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8" name="Freeform 729"/>
            <p:cNvSpPr/>
            <p:nvPr/>
          </p:nvSpPr>
          <p:spPr bwMode="auto">
            <a:xfrm>
              <a:off x="4256723" y="3142968"/>
              <a:ext cx="279637" cy="257704"/>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9" name="Freeform 730"/>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0" name="Freeform 731"/>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1" name="Freeform 732"/>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2" name="Freeform 733"/>
            <p:cNvSpPr/>
            <p:nvPr/>
          </p:nvSpPr>
          <p:spPr bwMode="auto">
            <a:xfrm>
              <a:off x="4708529" y="3367774"/>
              <a:ext cx="21932" cy="86633"/>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3" name="Freeform 734"/>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4" name="Freeform 735"/>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5" name="Freeform 736"/>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6" name="Freeform 737"/>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7" name="Freeform 738"/>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8" name="Freeform 739"/>
            <p:cNvSpPr/>
            <p:nvPr/>
          </p:nvSpPr>
          <p:spPr bwMode="auto">
            <a:xfrm>
              <a:off x="4752394" y="3958850"/>
              <a:ext cx="267574" cy="246738"/>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9" name="Freeform 740"/>
            <p:cNvSpPr/>
            <p:nvPr/>
          </p:nvSpPr>
          <p:spPr bwMode="auto">
            <a:xfrm>
              <a:off x="4806128"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0" name="Freeform 741"/>
            <p:cNvSpPr/>
            <p:nvPr/>
          </p:nvSpPr>
          <p:spPr bwMode="auto">
            <a:xfrm>
              <a:off x="4977200" y="3754880"/>
              <a:ext cx="183135" cy="289507"/>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1" name="Freeform 742"/>
            <p:cNvSpPr/>
            <p:nvPr/>
          </p:nvSpPr>
          <p:spPr bwMode="auto">
            <a:xfrm>
              <a:off x="4977200" y="3593677"/>
              <a:ext cx="172169" cy="182038"/>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2" name="Freeform 743"/>
            <p:cNvSpPr/>
            <p:nvPr/>
          </p:nvSpPr>
          <p:spPr bwMode="auto">
            <a:xfrm>
              <a:off x="4676727" y="3679213"/>
              <a:ext cx="203971" cy="203971"/>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3" name="Freeform 744"/>
            <p:cNvSpPr/>
            <p:nvPr/>
          </p:nvSpPr>
          <p:spPr bwMode="auto">
            <a:xfrm>
              <a:off x="4676727" y="3486208"/>
              <a:ext cx="311439" cy="311439"/>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4" name="Freeform 745"/>
            <p:cNvSpPr/>
            <p:nvPr/>
          </p:nvSpPr>
          <p:spPr bwMode="auto">
            <a:xfrm>
              <a:off x="5030934" y="3271271"/>
              <a:ext cx="246738" cy="236869"/>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5" name="Freeform 746"/>
            <p:cNvSpPr/>
            <p:nvPr/>
          </p:nvSpPr>
          <p:spPr bwMode="auto">
            <a:xfrm>
              <a:off x="5041900" y="3497174"/>
              <a:ext cx="139270" cy="161203"/>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6" name="Freeform 747"/>
            <p:cNvSpPr/>
            <p:nvPr/>
          </p:nvSpPr>
          <p:spPr bwMode="auto">
            <a:xfrm>
              <a:off x="4891664" y="3840416"/>
              <a:ext cx="128304" cy="129401"/>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7" name="Freeform 748"/>
            <p:cNvSpPr/>
            <p:nvPr/>
          </p:nvSpPr>
          <p:spPr bwMode="auto">
            <a:xfrm>
              <a:off x="4848896" y="3508141"/>
              <a:ext cx="224806" cy="375043"/>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8" name="Freeform 749"/>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9" name="Freeform 750"/>
            <p:cNvSpPr/>
            <p:nvPr/>
          </p:nvSpPr>
          <p:spPr bwMode="auto">
            <a:xfrm>
              <a:off x="4797355"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0" name="Freeform 751"/>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1" name="Freeform 752"/>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2" name="Freeform 753"/>
            <p:cNvSpPr/>
            <p:nvPr/>
          </p:nvSpPr>
          <p:spPr bwMode="auto">
            <a:xfrm>
              <a:off x="4471660" y="338970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3" name="Freeform 754"/>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4" name="Freeform 755"/>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5" name="Freeform 756"/>
            <p:cNvSpPr/>
            <p:nvPr/>
          </p:nvSpPr>
          <p:spPr bwMode="auto">
            <a:xfrm>
              <a:off x="4417925" y="3389706"/>
              <a:ext cx="64701" cy="96502"/>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6" name="Freeform 757"/>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7" name="Freeform 758"/>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8" name="Freeform 759"/>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9" name="Freeform 760"/>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0" name="Freeform 761"/>
            <p:cNvSpPr/>
            <p:nvPr/>
          </p:nvSpPr>
          <p:spPr bwMode="auto">
            <a:xfrm>
              <a:off x="4654795" y="3508141"/>
              <a:ext cx="129401" cy="161203"/>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1" name="Freeform 762"/>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2" name="Freeform 763"/>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3" name="Freeform 764"/>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4" name="Freeform 765"/>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5" name="Freeform 766"/>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6" name="Freeform 767"/>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7" name="Freeform 768"/>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8" name="Freeform 769"/>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9" name="Freeform 770"/>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0" name="Freeform 771"/>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1" name="Freeform 772"/>
            <p:cNvSpPr/>
            <p:nvPr/>
          </p:nvSpPr>
          <p:spPr bwMode="auto">
            <a:xfrm>
              <a:off x="4482626" y="3250436"/>
              <a:ext cx="53734" cy="64700"/>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2" name="Freeform 774"/>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3" name="Freeform 775"/>
            <p:cNvSpPr/>
            <p:nvPr/>
          </p:nvSpPr>
          <p:spPr bwMode="auto">
            <a:xfrm>
              <a:off x="1611683" y="1831415"/>
              <a:ext cx="461675" cy="632747"/>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4" name="Freeform 777"/>
            <p:cNvSpPr/>
            <p:nvPr/>
          </p:nvSpPr>
          <p:spPr bwMode="auto">
            <a:xfrm>
              <a:off x="2346417"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5" name="Freeform 779"/>
            <p:cNvSpPr/>
            <p:nvPr/>
          </p:nvSpPr>
          <p:spPr bwMode="auto">
            <a:xfrm>
              <a:off x="2346417"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6" name="Freeform 780"/>
            <p:cNvSpPr/>
            <p:nvPr/>
          </p:nvSpPr>
          <p:spPr bwMode="auto">
            <a:xfrm>
              <a:off x="2968199" y="3315136"/>
              <a:ext cx="75667" cy="74570"/>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7" name="Freeform 781"/>
            <p:cNvSpPr/>
            <p:nvPr/>
          </p:nvSpPr>
          <p:spPr bwMode="auto">
            <a:xfrm>
              <a:off x="3001097" y="3389706"/>
              <a:ext cx="63604" cy="42768"/>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8" name="Freeform 782"/>
            <p:cNvSpPr/>
            <p:nvPr/>
          </p:nvSpPr>
          <p:spPr bwMode="auto">
            <a:xfrm>
              <a:off x="3054832" y="3411638"/>
              <a:ext cx="96502" cy="42768"/>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9" name="Freeform 783"/>
            <p:cNvSpPr/>
            <p:nvPr/>
          </p:nvSpPr>
          <p:spPr bwMode="auto">
            <a:xfrm>
              <a:off x="3118435" y="3367774"/>
              <a:ext cx="203971" cy="214937"/>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0" name="Freeform 784"/>
            <p:cNvSpPr/>
            <p:nvPr/>
          </p:nvSpPr>
          <p:spPr bwMode="auto">
            <a:xfrm>
              <a:off x="3183135" y="3550909"/>
              <a:ext cx="139271" cy="96502"/>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1" name="Freeform 785"/>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2" name="Freeform 786"/>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3" name="Freeform 787"/>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4" name="Freeform 788"/>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5" name="Freeform 789"/>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6" name="Freeform 790"/>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7" name="Freeform 791"/>
            <p:cNvSpPr/>
            <p:nvPr/>
          </p:nvSpPr>
          <p:spPr bwMode="auto">
            <a:xfrm>
              <a:off x="3216034" y="3958850"/>
              <a:ext cx="332275" cy="686482"/>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8" name="Freeform 792"/>
            <p:cNvSpPr/>
            <p:nvPr/>
          </p:nvSpPr>
          <p:spPr bwMode="auto">
            <a:xfrm>
              <a:off x="3398072" y="3916082"/>
              <a:ext cx="150237" cy="139271"/>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9" name="Freeform 793"/>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0" name="Freeform 794"/>
            <p:cNvSpPr/>
            <p:nvPr/>
          </p:nvSpPr>
          <p:spPr bwMode="auto">
            <a:xfrm>
              <a:off x="3279638" y="3743913"/>
              <a:ext cx="193004" cy="225903"/>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1" name="Freeform 795"/>
            <p:cNvSpPr/>
            <p:nvPr/>
          </p:nvSpPr>
          <p:spPr bwMode="auto">
            <a:xfrm>
              <a:off x="3216034" y="3486208"/>
              <a:ext cx="654680" cy="697448"/>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2" name="Freeform 796"/>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3" name="Freeform 797"/>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4" name="Freeform 798"/>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5" name="Freeform 799"/>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6" name="Freeform 800"/>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7" name="Freeform 801"/>
            <p:cNvSpPr/>
            <p:nvPr/>
          </p:nvSpPr>
          <p:spPr bwMode="auto">
            <a:xfrm>
              <a:off x="3225904" y="3367774"/>
              <a:ext cx="225903" cy="194101"/>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8" name="Freeform 802"/>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9" name="Freeform 803"/>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0" name="Freeform 804"/>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1" name="Freeform 805"/>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2" name="Freeform 806"/>
            <p:cNvSpPr/>
            <p:nvPr/>
          </p:nvSpPr>
          <p:spPr bwMode="auto">
            <a:xfrm>
              <a:off x="2947363" y="3304170"/>
              <a:ext cx="96502" cy="42768"/>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3" name="Freeform 807"/>
            <p:cNvSpPr/>
            <p:nvPr/>
          </p:nvSpPr>
          <p:spPr bwMode="auto">
            <a:xfrm>
              <a:off x="2893629" y="3271271"/>
              <a:ext cx="74570" cy="64701"/>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4" name="Freeform 808"/>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5" name="Freeform 809"/>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6" name="Freeform 810"/>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7" name="Freeform 778"/>
            <p:cNvSpPr/>
            <p:nvPr/>
          </p:nvSpPr>
          <p:spPr bwMode="auto">
            <a:xfrm>
              <a:off x="2071166" y="1789743"/>
              <a:ext cx="1449727" cy="999017"/>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grpSp>
      <p:grpSp>
        <p:nvGrpSpPr>
          <p:cNvPr id="34" name="组合 7"/>
          <p:cNvGrpSpPr/>
          <p:nvPr/>
        </p:nvGrpSpPr>
        <p:grpSpPr>
          <a:xfrm>
            <a:off x="4226900" y="2311284"/>
            <a:ext cx="1588009" cy="1595142"/>
            <a:chOff x="3325813" y="1949271"/>
            <a:chExt cx="1193800" cy="1196975"/>
          </a:xfrm>
          <a:solidFill>
            <a:schemeClr val="accent1">
              <a:lumMod val="50000"/>
            </a:schemeClr>
          </a:solidFill>
        </p:grpSpPr>
        <p:sp>
          <p:nvSpPr>
            <p:cNvPr id="1049088" name="Freeform 6"/>
            <p:cNvSpPr/>
            <p:nvPr/>
          </p:nvSpPr>
          <p:spPr bwMode="auto">
            <a:xfrm>
              <a:off x="3325813" y="1949271"/>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89" name="椭圆 27"/>
            <p:cNvSpPr/>
            <p:nvPr/>
          </p:nvSpPr>
          <p:spPr>
            <a:xfrm>
              <a:off x="3683368" y="2318392"/>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sp>
        <p:nvSpPr>
          <p:cNvPr id="1049090" name="Freeform 8"/>
          <p:cNvSpPr/>
          <p:nvPr/>
        </p:nvSpPr>
        <p:spPr bwMode="auto">
          <a:xfrm>
            <a:off x="5954100" y="2310996"/>
            <a:ext cx="1587887" cy="1594871"/>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rgbClr val="0070C0"/>
          </a:solid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grpSp>
        <p:nvGrpSpPr>
          <p:cNvPr id="35" name="组合 17"/>
          <p:cNvGrpSpPr/>
          <p:nvPr/>
        </p:nvGrpSpPr>
        <p:grpSpPr>
          <a:xfrm>
            <a:off x="4226900" y="4048165"/>
            <a:ext cx="1588009" cy="1597257"/>
            <a:chOff x="3325813" y="3252609"/>
            <a:chExt cx="1193800" cy="1198563"/>
          </a:xfrm>
          <a:solidFill>
            <a:srgbClr val="00B050"/>
          </a:solidFill>
        </p:grpSpPr>
        <p:sp>
          <p:nvSpPr>
            <p:cNvPr id="1049091" name="Freeform 5"/>
            <p:cNvSpPr/>
            <p:nvPr/>
          </p:nvSpPr>
          <p:spPr bwMode="auto">
            <a:xfrm>
              <a:off x="3325813" y="3252609"/>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92" name="椭圆 259"/>
            <p:cNvSpPr/>
            <p:nvPr/>
          </p:nvSpPr>
          <p:spPr>
            <a:xfrm>
              <a:off x="3683368" y="3737557"/>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grpSp>
        <p:nvGrpSpPr>
          <p:cNvPr id="36" name="组合 22"/>
          <p:cNvGrpSpPr/>
          <p:nvPr/>
        </p:nvGrpSpPr>
        <p:grpSpPr>
          <a:xfrm>
            <a:off x="5954281" y="4048165"/>
            <a:ext cx="1588009" cy="1597257"/>
            <a:chOff x="4624388" y="3252609"/>
            <a:chExt cx="1193800" cy="1198563"/>
          </a:xfrm>
          <a:solidFill>
            <a:schemeClr val="accent6">
              <a:lumMod val="75000"/>
            </a:schemeClr>
          </a:solidFill>
        </p:grpSpPr>
        <p:sp>
          <p:nvSpPr>
            <p:cNvPr id="1049093" name="Freeform 7"/>
            <p:cNvSpPr/>
            <p:nvPr/>
          </p:nvSpPr>
          <p:spPr bwMode="auto">
            <a:xfrm>
              <a:off x="4624388" y="3252609"/>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94" name="椭圆 262"/>
            <p:cNvSpPr/>
            <p:nvPr/>
          </p:nvSpPr>
          <p:spPr>
            <a:xfrm>
              <a:off x="5148064" y="3737557"/>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sp>
        <p:nvSpPr>
          <p:cNvPr id="1049095" name="文本框 263"/>
          <p:cNvSpPr txBox="1"/>
          <p:nvPr/>
        </p:nvSpPr>
        <p:spPr>
          <a:xfrm>
            <a:off x="5133173" y="3616987"/>
            <a:ext cx="1780897" cy="706755"/>
          </a:xfrm>
          <a:prstGeom prst="rect">
            <a:avLst/>
          </a:prstGeom>
          <a:noFill/>
        </p:spPr>
        <p:txBody>
          <a:bodyPr wrap="square" rtlCol="0">
            <a:spAutoFit/>
          </a:bodyPr>
          <a:lstStyle/>
          <a:p>
            <a:r>
              <a:rPr lang="zh-CN" altLang="en-US" sz="4000"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行动圈</a:t>
            </a:r>
            <a:endParaRPr lang="zh-CN" altLang="en-US" sz="4000"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049096" name=" 83"/>
          <p:cNvSpPr/>
          <p:nvPr/>
        </p:nvSpPr>
        <p:spPr>
          <a:xfrm rot="2340000" flipH="1">
            <a:off x="2890703" y="2615748"/>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7" name=" 83"/>
          <p:cNvSpPr/>
          <p:nvPr/>
        </p:nvSpPr>
        <p:spPr>
          <a:xfrm rot="7560000" flipH="1">
            <a:off x="4865245" y="714220"/>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8" name=" 83"/>
          <p:cNvSpPr/>
          <p:nvPr/>
        </p:nvSpPr>
        <p:spPr>
          <a:xfrm rot="12540000" flipH="1">
            <a:off x="6834707" y="2655747"/>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9" name=" 148"/>
          <p:cNvSpPr/>
          <p:nvPr/>
        </p:nvSpPr>
        <p:spPr>
          <a:xfrm rot="5400000">
            <a:off x="-700405" y="2752725"/>
            <a:ext cx="4243705"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100" name="文本框 268"/>
          <p:cNvSpPr txBox="1"/>
          <p:nvPr/>
        </p:nvSpPr>
        <p:spPr>
          <a:xfrm>
            <a:off x="997272" y="265235"/>
            <a:ext cx="847725" cy="706755"/>
          </a:xfrm>
          <a:prstGeom prst="rect">
            <a:avLst/>
          </a:prstGeom>
          <a:noFill/>
        </p:spPr>
        <p:txBody>
          <a:bodyPr wrap="none" rtlCol="0">
            <a:spAutoFit/>
          </a:bodyPr>
          <a:lstStyle/>
          <a:p>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梦  想</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1" name="文本框 269"/>
          <p:cNvSpPr txBox="1"/>
          <p:nvPr/>
        </p:nvSpPr>
        <p:spPr>
          <a:xfrm>
            <a:off x="997585" y="5149215"/>
            <a:ext cx="889635" cy="706755"/>
          </a:xfrm>
          <a:prstGeom prst="rect">
            <a:avLst/>
          </a:prstGeom>
          <a:noFill/>
        </p:spPr>
        <p:txBody>
          <a:bodyPr wrap="square" rtlCol="0">
            <a:spAutoFit/>
          </a:bodyPr>
          <a:lstStyle/>
          <a:p>
            <a:pPr algn="l">
              <a:buClrTx/>
              <a:buSzTx/>
              <a:buNone/>
            </a:pP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第2步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承  诺</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2" name="文本框 270"/>
          <p:cNvSpPr txBox="1"/>
          <p:nvPr/>
        </p:nvSpPr>
        <p:spPr>
          <a:xfrm>
            <a:off x="3650615" y="5166995"/>
            <a:ext cx="976630" cy="706755"/>
          </a:xfrm>
          <a:prstGeom prst="rect">
            <a:avLst/>
          </a:prstGeom>
          <a:noFill/>
        </p:spPr>
        <p:txBody>
          <a:bodyPr wrap="square" rtlCol="0">
            <a:spAutoFit/>
          </a:bodyPr>
          <a:lstStyle/>
          <a:p>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第3步</a:t>
            </a:r>
            <a:endPar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列名单</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3" name="文本框 271"/>
          <p:cNvSpPr txBox="1"/>
          <p:nvPr/>
        </p:nvSpPr>
        <p:spPr>
          <a:xfrm>
            <a:off x="3558566" y="1383987"/>
            <a:ext cx="1246505" cy="1076325"/>
          </a:xfrm>
          <a:prstGeom prst="rect">
            <a:avLst/>
          </a:prstGeom>
          <a:noFill/>
        </p:spPr>
        <p:txBody>
          <a:bodyPr wrap="non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邀  约</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4" name="文本框 273"/>
          <p:cNvSpPr txBox="1"/>
          <p:nvPr/>
        </p:nvSpPr>
        <p:spPr>
          <a:xfrm>
            <a:off x="7016923" y="1907199"/>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讲  解</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5" name="文本框 274"/>
          <p:cNvSpPr txBox="1"/>
          <p:nvPr/>
        </p:nvSpPr>
        <p:spPr>
          <a:xfrm>
            <a:off x="7379452" y="5150272"/>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跟  进</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6" name="文本框 275"/>
          <p:cNvSpPr txBox="1"/>
          <p:nvPr/>
        </p:nvSpPr>
        <p:spPr>
          <a:xfrm>
            <a:off x="10096995" y="5060642"/>
            <a:ext cx="1198880" cy="1014730"/>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检查进度</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7" name="文本框 276"/>
          <p:cNvSpPr txBox="1"/>
          <p:nvPr/>
        </p:nvSpPr>
        <p:spPr>
          <a:xfrm>
            <a:off x="10116673" y="265235"/>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复  制</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8" name=" 148"/>
          <p:cNvSpPr/>
          <p:nvPr/>
        </p:nvSpPr>
        <p:spPr>
          <a:xfrm rot="16200000">
            <a:off x="8570595" y="2632075"/>
            <a:ext cx="3999230"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109" name=" 83"/>
          <p:cNvSpPr/>
          <p:nvPr/>
        </p:nvSpPr>
        <p:spPr>
          <a:xfrm rot="18420000" flipH="1">
            <a:off x="4782708" y="4764887"/>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endParaRPr>
          </a:p>
        </p:txBody>
      </p:sp>
      <p:sp>
        <p:nvSpPr>
          <p:cNvPr id="6" name=" 148"/>
          <p:cNvSpPr/>
          <p:nvPr/>
        </p:nvSpPr>
        <p:spPr>
          <a:xfrm>
            <a:off x="1887220" y="5288915"/>
            <a:ext cx="1701165" cy="5511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7" name=" 148"/>
          <p:cNvSpPr/>
          <p:nvPr/>
        </p:nvSpPr>
        <p:spPr>
          <a:xfrm>
            <a:off x="8395970" y="5306060"/>
            <a:ext cx="1701165" cy="5511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9" name=" 148"/>
          <p:cNvSpPr/>
          <p:nvPr/>
        </p:nvSpPr>
        <p:spPr>
          <a:xfrm rot="10800000">
            <a:off x="1946275" y="265430"/>
            <a:ext cx="7934960"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318135" y="506095"/>
            <a:ext cx="3905250" cy="922020"/>
          </a:xfrm>
          <a:prstGeom prst="rect">
            <a:avLst/>
          </a:prstGeom>
          <a:noFill/>
        </p:spPr>
        <p:txBody>
          <a:bodyPr wrap="square" rtlCol="0">
            <a:spAutoFit/>
          </a:bodyPr>
          <a:lstStyle/>
          <a:p>
            <a:pPr algn="ctr"/>
            <a:r>
              <a:rPr lang="zh-CN" altLang="en-US"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思源黑体 Normal" panose="020B0400000000000000" pitchFamily="34" charset="-122"/>
              </a:rPr>
              <a:t>推崇会议</a:t>
            </a:r>
            <a:endParaRPr lang="zh-CN" altLang="en-US"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思源黑体 Normal" panose="020B0400000000000000" pitchFamily="34" charset="-122"/>
            </a:endParaRPr>
          </a:p>
        </p:txBody>
      </p:sp>
      <p:sp>
        <p:nvSpPr>
          <p:cNvPr id="2" name="文本框 1"/>
          <p:cNvSpPr txBox="1"/>
          <p:nvPr/>
        </p:nvSpPr>
        <p:spPr>
          <a:xfrm>
            <a:off x="992505" y="1628140"/>
            <a:ext cx="10205085" cy="4246245"/>
          </a:xfrm>
          <a:prstGeom prst="rect">
            <a:avLst/>
          </a:prstGeom>
          <a:noFill/>
          <a:ln w="9525">
            <a:noFill/>
          </a:ln>
        </p:spPr>
        <p:txBody>
          <a:bodyPr wrap="square">
            <a:spAutoFit/>
          </a:bodyPr>
          <a:p>
            <a:pPr indent="0" fontAlgn="auto">
              <a:lnSpc>
                <a:spcPct val="150000"/>
              </a:lnSpc>
            </a:pP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我现在正在和</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第一人气网（第一人群）</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合作（或说我正在</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第一人气网</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学习），</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第一人气网</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是全球最大的娱乐消遣平台，它创造了全球最牛的软件分销和培训系统，是专门教给人们在二十一世纪如何利用互联网轻松赚钱的一家公司。它在国内外已经很有名气，不到两年时间刷新了</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多个世界记录，比如</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连续</a:t>
            </a: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300</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天在亚马逊</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全球人气热搜榜</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排名第一，</a:t>
            </a: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年全球</a:t>
            </a: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500</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家成长最快企业排名第一，不到两年时间交费会员已经超过</a:t>
            </a: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3200</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万，遍布全球</a:t>
            </a: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180</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多个国家</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下星期六（星期天）他们在××城市有个讲座，相信会对您（这么想做事的人/下一步的发展/开拓思路/学习如何营销/提升个人能力/了解世界的发展趋势/了解如何建立一个团队……）会有所帮助，您一定要去听听？</a:t>
            </a:r>
            <a:endPar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318135" y="506095"/>
            <a:ext cx="4769485" cy="922020"/>
          </a:xfrm>
          <a:prstGeom prst="rect">
            <a:avLst/>
          </a:prstGeom>
          <a:noFill/>
        </p:spPr>
        <p:txBody>
          <a:bodyPr wrap="square" rtlCol="0">
            <a:spAutoFit/>
          </a:bodyPr>
          <a:lstStyle/>
          <a:p>
            <a:pPr algn="ctr"/>
            <a:r>
              <a:rPr lang="zh-CN" altLang="en-US"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思源黑体 Normal" panose="020B0400000000000000" pitchFamily="34" charset="-122"/>
              </a:rPr>
              <a:t>推崇成功人士</a:t>
            </a:r>
            <a:endParaRPr lang="zh-CN" altLang="en-US"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思源黑体 Normal" panose="020B0400000000000000" pitchFamily="34" charset="-122"/>
            </a:endParaRPr>
          </a:p>
        </p:txBody>
      </p:sp>
      <p:sp>
        <p:nvSpPr>
          <p:cNvPr id="2" name="文本框 1"/>
          <p:cNvSpPr txBox="1"/>
          <p:nvPr/>
        </p:nvSpPr>
        <p:spPr>
          <a:xfrm>
            <a:off x="629285" y="1768475"/>
            <a:ext cx="10932160" cy="3322955"/>
          </a:xfrm>
          <a:prstGeom prst="rect">
            <a:avLst/>
          </a:prstGeom>
          <a:noFill/>
          <a:ln w="9525">
            <a:noFill/>
          </a:ln>
        </p:spPr>
        <p:txBody>
          <a:bodyPr wrap="square">
            <a:spAutoFit/>
          </a:bodyPr>
          <a:p>
            <a:pPr indent="0" fontAlgn="auto">
              <a:lnSpc>
                <a:spcPct val="150000"/>
              </a:lnSpc>
            </a:pPr>
            <a:r>
              <a:rPr 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       </a:t>
            </a:r>
            <a:r>
              <a:rPr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你听说过</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约翰</a:t>
            </a:r>
            <a:r>
              <a:rPr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吗？（回答：没有）。那你听说过</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第一人气网</a:t>
            </a:r>
            <a:r>
              <a:rPr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吗？（回答：没有）。太可惜了，</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第一人气网</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是全球最大的娱乐消遣平台，它创造了全球最牛的软件分销和培训系统，是专门教给人们在二十一世纪如何利用互联网轻松赚钱的一家公司。</a:t>
            </a:r>
            <a:r>
              <a:rPr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这家公司帮助很多人建立了个人事业。在国内外非常有名气</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不到两年时间刷新了</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多个世界记录，比如</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连续</a:t>
            </a: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300</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天在亚马逊</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全球人气热搜榜</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排名第一，</a:t>
            </a: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年全球</a:t>
            </a: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500</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家成长最快企业排名第一，不到两年时间交费会员已经超过</a:t>
            </a: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3200</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万，遍布全球</a:t>
            </a:r>
            <a:r>
              <a:rPr lang="en-US" alt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180</a:t>
            </a:r>
            <a:r>
              <a:rPr lang="zh-CN" altLang="en-US"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多个国家</a:t>
            </a:r>
            <a:r>
              <a:rPr lang="zh-CN"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XX是这家公司的咨询专家，我和他是好朋友，我很乐意引荐您同这位先生/女士见一面，这对你肯定很有帮助。您有兴趣吗？</a:t>
            </a:r>
            <a:endParaRPr sz="20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318135" y="506095"/>
            <a:ext cx="4010660" cy="922020"/>
          </a:xfrm>
          <a:prstGeom prst="rect">
            <a:avLst/>
          </a:prstGeom>
          <a:noFill/>
        </p:spPr>
        <p:txBody>
          <a:bodyPr wrap="square" rtlCol="0">
            <a:spAutoFit/>
          </a:bodyPr>
          <a:lstStyle/>
          <a:p>
            <a:pPr algn="ctr"/>
            <a:r>
              <a:rPr lang="zh-CN" altLang="en-US"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思源黑体 Normal" panose="020B0400000000000000" pitchFamily="34" charset="-122"/>
              </a:rPr>
              <a:t>推崇工具</a:t>
            </a:r>
            <a:endParaRPr lang="zh-CN" altLang="en-US"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思源黑体 Normal" panose="020B0400000000000000" pitchFamily="34" charset="-122"/>
            </a:endParaRPr>
          </a:p>
        </p:txBody>
      </p:sp>
      <p:sp>
        <p:nvSpPr>
          <p:cNvPr id="2" name="文本框 1"/>
          <p:cNvSpPr txBox="1"/>
          <p:nvPr/>
        </p:nvSpPr>
        <p:spPr>
          <a:xfrm>
            <a:off x="628650" y="1612900"/>
            <a:ext cx="10932160" cy="2306955"/>
          </a:xfrm>
          <a:prstGeom prst="rect">
            <a:avLst/>
          </a:prstGeom>
          <a:noFill/>
          <a:ln w="9525">
            <a:noFill/>
          </a:ln>
        </p:spPr>
        <p:txBody>
          <a:bodyPr wrap="square">
            <a:spAutoFit/>
          </a:bodyPr>
          <a:p>
            <a:pPr indent="0" fontAlgn="auto">
              <a:lnSpc>
                <a:spcPct val="150000"/>
              </a:lnSpc>
            </a:pPr>
            <a:r>
              <a:rPr 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a:t>
            </a:r>
            <a:r>
              <a:rPr 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M</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系统腾讯会议</a:t>
            </a:r>
            <a:r>
              <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你听过吗？（回答：没有）。是--吗？真是太可惜了。 </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这个</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腾讯会议</a:t>
            </a:r>
            <a:r>
              <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简直太棒了，是我近年来听过的最好的</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会议</a:t>
            </a:r>
            <a:r>
              <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。你一定要</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进去听听</a:t>
            </a:r>
            <a:r>
              <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。（回答：它是讲什么的？）。</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。。。。（作业）</a:t>
            </a:r>
            <a:endPar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建议：你可以在很短的时间内大体介绍一下</a:t>
            </a:r>
            <a:r>
              <a:rPr 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M</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系统腾讯会议</a:t>
            </a:r>
            <a:r>
              <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的内容。</a:t>
            </a:r>
            <a:endPar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29285" y="3919855"/>
            <a:ext cx="10932160" cy="2306955"/>
          </a:xfrm>
          <a:prstGeom prst="rect">
            <a:avLst/>
          </a:prstGeom>
          <a:noFill/>
          <a:ln w="9525">
            <a:noFill/>
          </a:ln>
        </p:spPr>
        <p:txBody>
          <a:bodyPr wrap="square">
            <a:spAutoFit/>
          </a:bodyPr>
          <a:p>
            <a:pPr indent="0" fontAlgn="auto">
              <a:lnSpc>
                <a:spcPct val="150000"/>
              </a:lnSpc>
            </a:pPr>
            <a:r>
              <a:rPr 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、这次老君山旅游你去不去</a:t>
            </a:r>
            <a:r>
              <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？（回答：</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不去</a:t>
            </a:r>
            <a:r>
              <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）。是--吗？</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哎呦，</a:t>
            </a:r>
            <a:r>
              <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真是太可惜了。 </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这次旅游</a:t>
            </a:r>
            <a:r>
              <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简直太棒了，</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不但可以旅游，还可以在旅游中学到很多东西呢，千万别错失良机呀</a:t>
            </a:r>
            <a:r>
              <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（回答：它是讲什么的？）</a:t>
            </a:r>
            <a:r>
              <a:rPr 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（详细讲解</a:t>
            </a:r>
            <a:r>
              <a:rPr lang="en-US" alt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98</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天挣</a:t>
            </a:r>
            <a:r>
              <a:rPr lang="en-US" alt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100</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万计划，是一个打了折也能上董事的计划）</a:t>
            </a:r>
            <a:r>
              <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302895" y="961390"/>
            <a:ext cx="2887345" cy="922020"/>
          </a:xfrm>
          <a:prstGeom prst="rect">
            <a:avLst/>
          </a:prstGeom>
          <a:noFill/>
        </p:spPr>
        <p:txBody>
          <a:bodyPr wrap="square" rtlCol="0">
            <a:spAutoFit/>
          </a:bodyPr>
          <a:lstStyle/>
          <a:p>
            <a:pPr algn="ctr"/>
            <a:r>
              <a:rPr lang="zh-CN" altLang="en-US"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思源黑体 Normal" panose="020B0400000000000000" pitchFamily="34" charset="-122"/>
              </a:rPr>
              <a:t>作业</a:t>
            </a:r>
            <a:endParaRPr lang="zh-CN" altLang="en-US" sz="5400" b="1">
              <a:gradFill>
                <a:gsLst>
                  <a:gs pos="0">
                    <a:schemeClr val="bg2"/>
                  </a:gs>
                  <a:gs pos="100000">
                    <a:schemeClr val="tx2"/>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sym typeface="思源黑体 Normal" panose="020B0400000000000000" pitchFamily="34" charset="-122"/>
            </a:endParaRPr>
          </a:p>
        </p:txBody>
      </p:sp>
      <p:sp>
        <p:nvSpPr>
          <p:cNvPr id="2" name="文本框 1"/>
          <p:cNvSpPr txBox="1"/>
          <p:nvPr/>
        </p:nvSpPr>
        <p:spPr>
          <a:xfrm>
            <a:off x="629285" y="2275840"/>
            <a:ext cx="10932160" cy="2861310"/>
          </a:xfrm>
          <a:prstGeom prst="rect">
            <a:avLst/>
          </a:prstGeom>
          <a:noFill/>
          <a:ln w="9525">
            <a:noFill/>
          </a:ln>
        </p:spPr>
        <p:txBody>
          <a:bodyPr wrap="square">
            <a:spAutoFit/>
          </a:bodyPr>
          <a:p>
            <a:pPr indent="0" fontAlgn="auto">
              <a:lnSpc>
                <a:spcPct val="150000"/>
              </a:lnSpc>
            </a:pPr>
            <a:r>
              <a:rPr 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、制作详细邀约台词卡，可以咨询系统老师；</a:t>
            </a:r>
            <a:endPar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、制作自我介绍台词卡，线上和线下的各一份；</a:t>
            </a:r>
            <a:endPar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制作推崇</a:t>
            </a:r>
            <a:r>
              <a:rPr lang="en-US" alt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M</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系统、腾讯会议（</a:t>
            </a:r>
            <a:r>
              <a:rPr lang="en-US" alt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zoom</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、成功人士、老师和你的推荐人的台词卡；</a:t>
            </a:r>
            <a:endPar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总结</a:t>
            </a:r>
            <a:r>
              <a:rPr lang="en-US" altLang="zh-CN"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crowd1</a:t>
            </a:r>
            <a:r>
              <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平台优势。</a:t>
            </a:r>
            <a:endParaRPr lang="zh-CN" altLang="en-US"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57141" y="0"/>
            <a:ext cx="12287895" cy="4077866"/>
          </a:xfrm>
          <a:prstGeom prst="rect">
            <a:avLst/>
          </a:prstGeom>
          <a:ln>
            <a:noFill/>
          </a:ln>
          <a:effectLst/>
        </p:spPr>
      </p:pic>
      <p:sp>
        <p:nvSpPr>
          <p:cNvPr id="11" name="矩形 10"/>
          <p:cNvSpPr/>
          <p:nvPr/>
        </p:nvSpPr>
        <p:spPr>
          <a:xfrm>
            <a:off x="-97482" y="3944863"/>
            <a:ext cx="12287895" cy="1366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546600" y="3600450"/>
            <a:ext cx="3098800" cy="825500"/>
          </a:xfrm>
          <a:prstGeom prst="roundRect">
            <a:avLst/>
          </a:prstGeom>
          <a:gradFill flip="none" rotWithShape="1">
            <a:gsLst>
              <a:gs pos="20000">
                <a:srgbClr val="BFBFBF"/>
              </a:gs>
              <a:gs pos="80000">
                <a:srgbClr val="FFFFFF"/>
              </a:gs>
              <a:gs pos="100000">
                <a:schemeClr val="accent1">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a:solidFill>
                  <a:schemeClr val="tx2"/>
                </a:solidFill>
                <a:latin typeface="微软雅黑" panose="020B0503020204020204" pitchFamily="34" charset="-122"/>
                <a:ea typeface="微软雅黑" panose="020B0503020204020204" pitchFamily="34" charset="-122"/>
              </a:rPr>
              <a:t>寄语</a:t>
            </a:r>
            <a:endParaRPr lang="zh-CN" altLang="en-US" sz="4400" b="1">
              <a:solidFill>
                <a:schemeClr val="tx2"/>
              </a:solidFill>
              <a:latin typeface="微软雅黑" panose="020B0503020204020204" pitchFamily="34" charset="-122"/>
              <a:ea typeface="微软雅黑" panose="020B0503020204020204" pitchFamily="34" charset="-122"/>
            </a:endParaRPr>
          </a:p>
        </p:txBody>
      </p:sp>
      <p:sp>
        <p:nvSpPr>
          <p:cNvPr id="7" name="燕尾形 6"/>
          <p:cNvSpPr/>
          <p:nvPr/>
        </p:nvSpPr>
        <p:spPr>
          <a:xfrm rot="5400000">
            <a:off x="5937250" y="6262256"/>
            <a:ext cx="317500" cy="457200"/>
          </a:xfrm>
          <a:prstGeom prst="chevron">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椭圆 7"/>
          <p:cNvSpPr/>
          <p:nvPr/>
        </p:nvSpPr>
        <p:spPr>
          <a:xfrm>
            <a:off x="6073141" y="5975154"/>
            <a:ext cx="45719" cy="45719"/>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椭圆 8"/>
          <p:cNvSpPr/>
          <p:nvPr/>
        </p:nvSpPr>
        <p:spPr>
          <a:xfrm>
            <a:off x="6034566" y="6221828"/>
            <a:ext cx="122869" cy="122869"/>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椭圆 9"/>
          <p:cNvSpPr/>
          <p:nvPr/>
        </p:nvSpPr>
        <p:spPr>
          <a:xfrm>
            <a:off x="6045362" y="6069428"/>
            <a:ext cx="101277" cy="101277"/>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email"/>
          <a:stretch>
            <a:fillRect/>
          </a:stretch>
        </p:blipFill>
        <p:spPr>
          <a:xfrm>
            <a:off x="7414077" y="249911"/>
            <a:ext cx="4308594" cy="4418894"/>
          </a:xfrm>
          <a:prstGeom prst="rect">
            <a:avLst/>
          </a:prstGeom>
        </p:spPr>
      </p:pic>
      <p:pic>
        <p:nvPicPr>
          <p:cNvPr id="12" name="图片 11"/>
          <p:cNvPicPr>
            <a:picLocks noChangeAspect="1"/>
          </p:cNvPicPr>
          <p:nvPr/>
        </p:nvPicPr>
        <p:blipFill>
          <a:blip r:embed="rId3" cstate="email"/>
          <a:stretch>
            <a:fillRect/>
          </a:stretch>
        </p:blipFill>
        <p:spPr>
          <a:xfrm rot="17608600">
            <a:off x="2736925" y="1292457"/>
            <a:ext cx="983831" cy="413209"/>
          </a:xfrm>
          <a:prstGeom prst="rect">
            <a:avLst/>
          </a:prstGeom>
        </p:spPr>
      </p:pic>
      <p:sp>
        <p:nvSpPr>
          <p:cNvPr id="2" name="PA_文本框 7"/>
          <p:cNvSpPr txBox="1"/>
          <p:nvPr>
            <p:custDataLst>
              <p:tags r:id="rId4"/>
            </p:custDataLst>
          </p:nvPr>
        </p:nvSpPr>
        <p:spPr>
          <a:xfrm>
            <a:off x="374015" y="2770505"/>
            <a:ext cx="7559040" cy="829945"/>
          </a:xfrm>
          <a:prstGeom prst="rect">
            <a:avLst/>
          </a:prstGeom>
          <a:noFill/>
          <a:effectLst/>
        </p:spPr>
        <p:txBody>
          <a:bodyPr wrap="square" rtlCol="0">
            <a:spAutoFit/>
          </a:bodyPr>
          <a:lstStyle/>
          <a:p>
            <a:pPr algn="ctr"/>
            <a:r>
              <a:rPr lang="en-US" altLang="zh-CN" sz="4800" b="1">
                <a:solidFill>
                  <a:srgbClr val="0000FF"/>
                </a:solidFill>
                <a:effectLst/>
                <a:latin typeface="微软雅黑" panose="020B0503020204020204" pitchFamily="34" charset="-122"/>
                <a:ea typeface="微软雅黑" panose="020B0503020204020204" pitchFamily="34" charset="-122"/>
              </a:rPr>
              <a:t>impossible is nothing</a:t>
            </a:r>
            <a:endParaRPr lang="en-US" altLang="zh-CN" sz="4800" b="1">
              <a:solidFill>
                <a:srgbClr val="0000FF"/>
              </a:solidFill>
              <a:effectLst/>
              <a:latin typeface="微软雅黑" panose="020B0503020204020204" pitchFamily="34" charset="-122"/>
              <a:ea typeface="微软雅黑" panose="020B0503020204020204" pitchFamily="34" charset="-122"/>
            </a:endParaRPr>
          </a:p>
        </p:txBody>
      </p:sp>
      <p:sp>
        <p:nvSpPr>
          <p:cNvPr id="100" name="文本框 99"/>
          <p:cNvSpPr txBox="1"/>
          <p:nvPr/>
        </p:nvSpPr>
        <p:spPr>
          <a:xfrm>
            <a:off x="540385" y="4425950"/>
            <a:ext cx="11182350" cy="1938020"/>
          </a:xfrm>
          <a:prstGeom prst="rect">
            <a:avLst/>
          </a:prstGeom>
          <a:noFill/>
          <a:ln w="9525">
            <a:noFill/>
          </a:ln>
        </p:spPr>
        <p:txBody>
          <a:bodyPr wrap="square">
            <a:spAutoFit/>
          </a:bodyPr>
          <a:p>
            <a:pPr indent="0" algn="ctr" fontAlgn="auto">
              <a:lnSpc>
                <a:spcPct val="150000"/>
              </a:lnSpc>
            </a:pPr>
            <a:r>
              <a:rPr lang="zh-CN" altLang="en-US" sz="4000" b="1">
                <a:solidFill>
                  <a:srgbClr val="0070C0"/>
                </a:solidFill>
                <a:latin typeface="微软雅黑" panose="020B0503020204020204" pitchFamily="34" charset="-122"/>
                <a:ea typeface="微软雅黑" panose="020B0503020204020204" pitchFamily="34" charset="-122"/>
              </a:rPr>
              <a:t>行动圈的第二步就是学会正确邀约</a:t>
            </a:r>
            <a:endParaRPr lang="zh-CN" altLang="en-US" sz="4000" b="1">
              <a:solidFill>
                <a:srgbClr val="0070C0"/>
              </a:solidFill>
              <a:latin typeface="微软雅黑" panose="020B0503020204020204" pitchFamily="34" charset="-122"/>
              <a:ea typeface="微软雅黑" panose="020B0503020204020204" pitchFamily="34" charset="-122"/>
            </a:endParaRPr>
          </a:p>
          <a:p>
            <a:pPr indent="0" algn="ctr" fontAlgn="auto">
              <a:lnSpc>
                <a:spcPct val="150000"/>
              </a:lnSpc>
            </a:pPr>
            <a:r>
              <a:rPr lang="zh-CN" altLang="en-US" sz="4000" b="1">
                <a:solidFill>
                  <a:srgbClr val="0070C0"/>
                </a:solidFill>
                <a:latin typeface="微软雅黑" panose="020B0503020204020204" pitchFamily="34" charset="-122"/>
                <a:ea typeface="微软雅黑" panose="020B0503020204020204" pitchFamily="34" charset="-122"/>
              </a:rPr>
              <a:t>细节决定成败</a:t>
            </a:r>
            <a:endParaRPr lang="zh-CN" altLang="en-US" sz="4000" b="1">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4" presetClass="path" presetSubtype="0" accel="50000" decel="50000" fill="hold" nodeType="withEffect">
                                  <p:stCondLst>
                                    <p:cond delay="0"/>
                                  </p:stCondLst>
                                  <p:childTnLst>
                                    <p:animMotion origin="layout" path="M -3.35806E-07 1.48148E-06 L 0.23376 0.06204 C 0.28439 0.075 0.35624 0.10069 0.43212 0.13241 C 0.5179 0.16852 0.58623 0.20162 0.63374 0.22963 L 0.86021 0.36042" pathEditMode="relative" rAng="797400" ptsTypes="FffFF">
                                      <p:cBhvr>
                                        <p:cTn id="8" dur="3300" spd="-100000" fill="hold"/>
                                        <p:tgtEl>
                                          <p:spTgt spid="12"/>
                                        </p:tgtEl>
                                        <p:attrNameLst>
                                          <p:attrName>ppt_x</p:attrName>
                                          <p:attrName>ppt_y</p:attrName>
                                        </p:attrNameLst>
                                      </p:cBhvr>
                                      <p:rCtr x="43316" y="15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rc=http___img95.699pic.com_element_40092_5574.png_860.png&amp;refer=http___img95.699pic_副本"/>
          <p:cNvPicPr>
            <a:picLocks noChangeAspect="1"/>
          </p:cNvPicPr>
          <p:nvPr/>
        </p:nvPicPr>
        <p:blipFill>
          <a:blip r:embed="rId1" cstate="print"/>
          <a:stretch>
            <a:fillRect/>
          </a:stretch>
        </p:blipFill>
        <p:spPr>
          <a:xfrm>
            <a:off x="3879850" y="3325495"/>
            <a:ext cx="4429760" cy="2781300"/>
          </a:xfrm>
          <a:prstGeom prst="rect">
            <a:avLst/>
          </a:prstGeom>
        </p:spPr>
      </p:pic>
      <p:sp>
        <p:nvSpPr>
          <p:cNvPr id="3" name="文本框 2"/>
          <p:cNvSpPr txBox="1"/>
          <p:nvPr/>
        </p:nvSpPr>
        <p:spPr>
          <a:xfrm>
            <a:off x="1628775" y="524510"/>
            <a:ext cx="8764270" cy="2306955"/>
          </a:xfrm>
          <a:prstGeom prst="rect">
            <a:avLst/>
          </a:prstGeom>
          <a:noFill/>
        </p:spPr>
        <p:txBody>
          <a:bodyPr wrap="square" rtlCol="0" anchor="t">
            <a:spAutoFit/>
          </a:bodyPr>
          <a:p>
            <a:r>
              <a:rPr lang="zh-CN" altLang="en-US" sz="3600" b="1"/>
              <a:t>今天是我新生命的开始</a:t>
            </a:r>
            <a:endParaRPr lang="zh-CN" altLang="en-US" sz="3600" b="1"/>
          </a:p>
          <a:p>
            <a:r>
              <a:rPr lang="zh-CN" altLang="en-US" sz="3600" b="1"/>
              <a:t>我立志要改变个人和家族的命运 </a:t>
            </a:r>
            <a:endParaRPr lang="zh-CN" altLang="en-US" sz="3600" b="1"/>
          </a:p>
          <a:p>
            <a:r>
              <a:rPr lang="zh-CN" altLang="en-US" sz="3600" b="1"/>
              <a:t>我说得到就一定做得到 </a:t>
            </a:r>
            <a:endParaRPr lang="zh-CN" altLang="en-US" sz="3600" b="1"/>
          </a:p>
          <a:p>
            <a:r>
              <a:rPr lang="zh-CN" altLang="en-US" sz="3600" b="1"/>
              <a:t>没有人能够想象到我的未来有多么辉煌</a:t>
            </a:r>
            <a:endParaRPr lang="zh-CN" altLang="en-US" sz="3600" b="1"/>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13"/>
          <p:cNvSpPr txBox="1"/>
          <p:nvPr/>
        </p:nvSpPr>
        <p:spPr>
          <a:xfrm>
            <a:off x="5862955" y="4815840"/>
            <a:ext cx="5768340" cy="1010920"/>
          </a:xfrm>
          <a:prstGeom prst="rect">
            <a:avLst/>
          </a:prstGeom>
          <a:noFill/>
        </p:spPr>
        <p:txBody>
          <a:bodyPr wrap="square" lIns="87751" tIns="43874" rIns="87751" bIns="43874" rtlCol="0">
            <a:spAutoFit/>
          </a:body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梦想板:</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一定要建立梦想档案。把你的主意目标写在梦想板上，每天不停地看</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r>
              <a:rPr sz="2000" b="1">
                <a:latin typeface="微软雅黑" panose="020B0503020204020204" pitchFamily="34" charset="-122"/>
                <a:ea typeface="微软雅黑" panose="020B0503020204020204" pitchFamily="34" charset="-122"/>
                <a:sym typeface="微软雅黑" panose="020B0503020204020204" pitchFamily="34" charset="-122"/>
              </a:rPr>
              <a:t>至少大声念两遍。</a:t>
            </a:r>
            <a:endParaRPr kumimoji="0" lang="zh-CN" altLang="en-US" sz="20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文本框 13"/>
          <p:cNvSpPr txBox="1"/>
          <p:nvPr/>
        </p:nvSpPr>
        <p:spPr>
          <a:xfrm>
            <a:off x="5862955" y="3204845"/>
            <a:ext cx="5768975" cy="1010920"/>
          </a:xfrm>
          <a:prstGeom prst="rect">
            <a:avLst/>
          </a:prstGeom>
          <a:noFill/>
        </p:spPr>
        <p:txBody>
          <a:bodyPr wrap="square" lIns="87751" tIns="43874" rIns="87751" bIns="43874" rtlCol="0">
            <a:spAutoFit/>
          </a:body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写下来:</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把你想要的东西一定写下来</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目标要视觉化、数量化，加上最后实现的日期</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endParaRPr kumimoji="0" lang="zh-CN" sz="20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文本框 13"/>
          <p:cNvSpPr txBox="1"/>
          <p:nvPr/>
        </p:nvSpPr>
        <p:spPr>
          <a:xfrm>
            <a:off x="5681980" y="1163955"/>
            <a:ext cx="5927725" cy="1626235"/>
          </a:xfrm>
          <a:prstGeom prst="rect">
            <a:avLst/>
          </a:prstGeom>
          <a:noFill/>
        </p:spPr>
        <p:txBody>
          <a:bodyPr wrap="square" lIns="87751" tIns="43874" rIns="87751" bIns="43874" rtlCol="0">
            <a:spAutoFit/>
          </a:body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要什么:</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你究竟要什么?</a:t>
            </a:r>
            <a:r>
              <a:rPr lang="zh-CN" sz="2000" b="1">
                <a:latin typeface="微软雅黑" panose="020B0503020204020204" pitchFamily="34" charset="-122"/>
                <a:ea typeface="微软雅黑" panose="020B0503020204020204" pitchFamily="34" charset="-122"/>
                <a:sym typeface="微软雅黑" panose="020B0503020204020204" pitchFamily="34" charset="-122"/>
              </a:rPr>
              <a:t>要多少？什么时间要？</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为什么做一件事永远比怎样做好一件事更加重要</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r>
              <a:rPr sz="2000" b="1">
                <a:latin typeface="微软雅黑" panose="020B0503020204020204" pitchFamily="34" charset="-122"/>
                <a:ea typeface="微软雅黑" panose="020B0503020204020204" pitchFamily="34" charset="-122"/>
                <a:sym typeface="微软雅黑" panose="020B0503020204020204" pitchFamily="34" charset="-122"/>
              </a:rPr>
              <a:t>为什么做占90%，怎样做好只占10%，但很可能很多人并不知道他们在生活中究竟要什么。</a:t>
            </a:r>
            <a:endParaRPr kumimoji="0" lang="zh-CN" altLang="en-US" sz="20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组合 58"/>
          <p:cNvGrpSpPr/>
          <p:nvPr/>
        </p:nvGrpSpPr>
        <p:grpSpPr>
          <a:xfrm>
            <a:off x="4430046" y="4686976"/>
            <a:ext cx="1199229" cy="1384986"/>
            <a:chOff x="1135986" y="1137186"/>
            <a:chExt cx="1163482" cy="1343702"/>
          </a:xfrm>
        </p:grpSpPr>
        <p:sp>
          <p:nvSpPr>
            <p:cNvPr id="60"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1"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2" name="矩形 61"/>
          <p:cNvSpPr>
            <a:spLocks noChangeArrowheads="1"/>
          </p:cNvSpPr>
          <p:nvPr/>
        </p:nvSpPr>
        <p:spPr bwMode="auto">
          <a:xfrm>
            <a:off x="4479916" y="5120235"/>
            <a:ext cx="1096022"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rPr>
              <a:t>三</a:t>
            </a:r>
            <a:endPar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endParaRPr>
          </a:p>
        </p:txBody>
      </p:sp>
      <p:grpSp>
        <p:nvGrpSpPr>
          <p:cNvPr id="63" name="组合 62"/>
          <p:cNvGrpSpPr/>
          <p:nvPr/>
        </p:nvGrpSpPr>
        <p:grpSpPr>
          <a:xfrm>
            <a:off x="4451800" y="3017561"/>
            <a:ext cx="1199229" cy="1384986"/>
            <a:chOff x="1135986" y="1137186"/>
            <a:chExt cx="1163482" cy="1343702"/>
          </a:xfrm>
        </p:grpSpPr>
        <p:sp>
          <p:nvSpPr>
            <p:cNvPr id="64"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5"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6" name="矩形 65"/>
          <p:cNvSpPr>
            <a:spLocks noChangeArrowheads="1"/>
          </p:cNvSpPr>
          <p:nvPr/>
        </p:nvSpPr>
        <p:spPr bwMode="auto">
          <a:xfrm>
            <a:off x="4500767" y="3498445"/>
            <a:ext cx="1079109"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rPr>
              <a:t>二</a:t>
            </a:r>
            <a:endPar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endParaRPr>
          </a:p>
        </p:txBody>
      </p:sp>
      <p:grpSp>
        <p:nvGrpSpPr>
          <p:cNvPr id="67" name="组合 66"/>
          <p:cNvGrpSpPr/>
          <p:nvPr/>
        </p:nvGrpSpPr>
        <p:grpSpPr>
          <a:xfrm>
            <a:off x="4482456" y="1297346"/>
            <a:ext cx="1199229" cy="1384986"/>
            <a:chOff x="1135986" y="1137186"/>
            <a:chExt cx="1163482" cy="1343702"/>
          </a:xfrm>
        </p:grpSpPr>
        <p:sp>
          <p:nvSpPr>
            <p:cNvPr id="6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9"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70" name="矩形 69"/>
          <p:cNvSpPr>
            <a:spLocks noChangeArrowheads="1"/>
          </p:cNvSpPr>
          <p:nvPr/>
        </p:nvSpPr>
        <p:spPr bwMode="auto">
          <a:xfrm>
            <a:off x="4409664" y="1802360"/>
            <a:ext cx="1239696"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sz="2000" b="1">
                <a:solidFill>
                  <a:schemeClr val="bg1"/>
                </a:solidFill>
                <a:sym typeface="微软雅黑" panose="020B0503020204020204" pitchFamily="34" charset="-122"/>
              </a:rPr>
              <a:t>一</a:t>
            </a:r>
            <a:endParaRPr kumimoji="0" lang="zh-CN" altLang="en-US" sz="2000" b="1" i="0" u="none" strike="noStrike" kern="0" cap="none" spc="0" normalizeH="0" baseline="0" noProof="0">
              <a:ln>
                <a:noFill/>
              </a:ln>
              <a:solidFill>
                <a:schemeClr val="bg1"/>
              </a:solidFill>
              <a:effectLst/>
              <a:uLnTx/>
              <a:uFillTx/>
              <a:sym typeface="微软雅黑" panose="020B0503020204020204" pitchFamily="34" charset="-122"/>
            </a:endParaRPr>
          </a:p>
        </p:txBody>
      </p:sp>
      <p:sp>
        <p:nvSpPr>
          <p:cNvPr id="2" name="PA_矩形 1"/>
          <p:cNvSpPr/>
          <p:nvPr>
            <p:custDataLst>
              <p:tags r:id="rId1"/>
            </p:custDataLst>
          </p:nvPr>
        </p:nvSpPr>
        <p:spPr>
          <a:xfrm flipH="1">
            <a:off x="732155" y="590550"/>
            <a:ext cx="3197860" cy="1198880"/>
          </a:xfrm>
          <a:prstGeom prst="rect">
            <a:avLst/>
          </a:prstGeom>
          <a:ln>
            <a:noFill/>
          </a:ln>
        </p:spPr>
        <p:txBody>
          <a:bodyPr wrap="square">
            <a:spAutoFit/>
          </a:bodyPr>
          <a:p>
            <a:pPr algn="ctr"/>
            <a:r>
              <a:rPr lang="zh-CN" sz="72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梦想板</a:t>
            </a:r>
            <a:endParaRPr lang="zh-CN" sz="72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pic>
        <p:nvPicPr>
          <p:cNvPr id="4" name="图片 3"/>
          <p:cNvPicPr>
            <a:picLocks noChangeAspect="1"/>
          </p:cNvPicPr>
          <p:nvPr/>
        </p:nvPicPr>
        <p:blipFill>
          <a:blip r:embed="rId2"/>
          <a:stretch>
            <a:fillRect/>
          </a:stretch>
        </p:blipFill>
        <p:spPr>
          <a:xfrm>
            <a:off x="878205" y="1802130"/>
            <a:ext cx="2905760" cy="413956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9931964_072010150382_2"/>
          <p:cNvPicPr>
            <a:picLocks noChangeAspect="1"/>
          </p:cNvPicPr>
          <p:nvPr/>
        </p:nvPicPr>
        <p:blipFill>
          <a:blip r:embed="rId1"/>
          <a:stretch>
            <a:fillRect/>
          </a:stretch>
        </p:blipFill>
        <p:spPr>
          <a:xfrm>
            <a:off x="-103505" y="0"/>
            <a:ext cx="5160010" cy="6858635"/>
          </a:xfrm>
          <a:prstGeom prst="rect">
            <a:avLst/>
          </a:prstGeom>
        </p:spPr>
      </p:pic>
      <p:sp>
        <p:nvSpPr>
          <p:cNvPr id="3" name="文本框 2"/>
          <p:cNvSpPr txBox="1"/>
          <p:nvPr/>
        </p:nvSpPr>
        <p:spPr>
          <a:xfrm>
            <a:off x="3406140" y="717550"/>
            <a:ext cx="8693150" cy="3415030"/>
          </a:xfrm>
          <a:prstGeom prst="rect">
            <a:avLst/>
          </a:prstGeom>
          <a:noFill/>
        </p:spPr>
        <p:txBody>
          <a:bodyPr wrap="square" rtlCol="0" anchor="t">
            <a:spAutoFit/>
          </a:bodyPr>
          <a:p>
            <a:pPr fontAlgn="auto">
              <a:lnSpc>
                <a:spcPct val="200000"/>
              </a:lnSpc>
            </a:pPr>
            <a:r>
              <a:rPr lang="zh-CN" altLang="en-US" sz="3600" b="1"/>
              <a:t>一、学习：</a:t>
            </a:r>
            <a:r>
              <a:rPr lang="zh-CN" altLang="en-US" sz="3600" b="1">
                <a:sym typeface="+mn-ea"/>
              </a:rPr>
              <a:t>学习型团队、</a:t>
            </a:r>
            <a:r>
              <a:rPr lang="zh-CN" altLang="en-US" sz="3600" b="1"/>
              <a:t>动车组、</a:t>
            </a:r>
            <a:endParaRPr lang="zh-CN" altLang="en-US" sz="3600" b="1"/>
          </a:p>
          <a:p>
            <a:pPr fontAlgn="auto">
              <a:lnSpc>
                <a:spcPct val="200000"/>
              </a:lnSpc>
            </a:pPr>
            <a:r>
              <a:rPr lang="zh-CN" altLang="en-US" sz="3600" b="1"/>
              <a:t>二、改变</a:t>
            </a:r>
            <a:r>
              <a:rPr lang="zh-CN" altLang="en-US" sz="3600" b="1">
                <a:sym typeface="+mn-ea"/>
              </a:rPr>
              <a:t>：</a:t>
            </a:r>
            <a:r>
              <a:rPr lang="zh-CN" altLang="en-US" sz="3600" b="1"/>
              <a:t>观念、自身、小事、此时</a:t>
            </a:r>
            <a:endParaRPr lang="zh-CN" altLang="en-US" sz="3600" b="1"/>
          </a:p>
          <a:p>
            <a:pPr fontAlgn="auto">
              <a:lnSpc>
                <a:spcPct val="200000"/>
              </a:lnSpc>
            </a:pPr>
            <a:r>
              <a:rPr lang="zh-CN" altLang="en-US" sz="3600" b="1"/>
              <a:t>三、创业：最好的创业良机</a:t>
            </a:r>
            <a:endParaRPr lang="zh-CN" altLang="en-US" sz="3600" b="1"/>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pic>
        <p:nvPicPr>
          <p:cNvPr id="40" name="图片 39"/>
          <p:cNvPicPr>
            <a:picLocks noChangeAspect="1"/>
          </p:cNvPicPr>
          <p:nvPr/>
        </p:nvPicPr>
        <p:blipFill>
          <a:blip r:embed="rId1"/>
          <a:stretch>
            <a:fillRect/>
          </a:stretch>
        </p:blipFill>
        <p:spPr>
          <a:xfrm>
            <a:off x="-10795" y="0"/>
            <a:ext cx="12200890" cy="6859270"/>
          </a:xfrm>
          <a:prstGeom prst="rect">
            <a:avLst/>
          </a:prstGeom>
        </p:spPr>
      </p:pic>
      <p:sp>
        <p:nvSpPr>
          <p:cNvPr id="45" name="文本框 44"/>
          <p:cNvSpPr txBox="1"/>
          <p:nvPr/>
        </p:nvSpPr>
        <p:spPr>
          <a:xfrm>
            <a:off x="1320165" y="580390"/>
            <a:ext cx="9549765" cy="2306955"/>
          </a:xfrm>
          <a:prstGeom prst="rect">
            <a:avLst/>
          </a:prstGeom>
          <a:solidFill>
            <a:schemeClr val="bg1">
              <a:alpha val="59000"/>
            </a:schemeClr>
          </a:solidFill>
        </p:spPr>
        <p:txBody>
          <a:bodyPr wrap="square" rtlCol="0" anchor="t">
            <a:spAutoFit/>
          </a:bodyPr>
          <a:p>
            <a:pPr fontAlgn="auto">
              <a:lnSpc>
                <a:spcPct val="200000"/>
              </a:lnSpc>
            </a:pPr>
            <a:endParaRPr lang="zh-CN" altLang="en-US" sz="3600" b="1"/>
          </a:p>
          <a:p>
            <a:pPr fontAlgn="auto">
              <a:lnSpc>
                <a:spcPct val="200000"/>
              </a:lnSpc>
            </a:pPr>
            <a:endParaRPr lang="zh-CN" altLang="en-US" sz="3600" b="1"/>
          </a:p>
        </p:txBody>
      </p:sp>
      <p:sp>
        <p:nvSpPr>
          <p:cNvPr id="2" name="文本框 2"/>
          <p:cNvSpPr txBox="1"/>
          <p:nvPr/>
        </p:nvSpPr>
        <p:spPr>
          <a:xfrm>
            <a:off x="4075428" y="1647312"/>
            <a:ext cx="309880" cy="460375"/>
          </a:xfrm>
          <a:prstGeom prst="rect">
            <a:avLst/>
          </a:prstGeom>
          <a:noFill/>
        </p:spPr>
        <p:txBody>
          <a:bodyPr wrap="none" rtlCol="0">
            <a:spAutoFit/>
          </a:bodyPr>
          <a:p>
            <a:endParaRPr lang="zh-CN" altLang="en-US" b="1" dirty="0">
              <a:solidFill>
                <a:srgbClr val="0070C0"/>
              </a:solidFill>
              <a:latin typeface="微软雅黑" panose="020B0503020204020204" pitchFamily="34" charset="-122"/>
              <a:ea typeface="微软雅黑" panose="020B0503020204020204" pitchFamily="34" charset="-122"/>
              <a:sym typeface="+mn-ea"/>
            </a:endParaRPr>
          </a:p>
        </p:txBody>
      </p:sp>
      <p:cxnSp>
        <p:nvCxnSpPr>
          <p:cNvPr id="3" name="直接连接符 268"/>
          <p:cNvCxnSpPr/>
          <p:nvPr>
            <p:custDataLst>
              <p:tags r:id="rId2"/>
            </p:custDataLst>
          </p:nvPr>
        </p:nvCxnSpPr>
        <p:spPr>
          <a:xfrm>
            <a:off x="6018229" y="1793365"/>
            <a:ext cx="0" cy="347640"/>
          </a:xfrm>
          <a:prstGeom prst="line">
            <a:avLst/>
          </a:prstGeom>
          <a:ln>
            <a:solidFill>
              <a:srgbClr val="43537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4" name="空心弧 269"/>
          <p:cNvSpPr/>
          <p:nvPr>
            <p:custDataLst>
              <p:tags r:id="rId3"/>
            </p:custDataLst>
          </p:nvPr>
        </p:nvSpPr>
        <p:spPr>
          <a:xfrm>
            <a:off x="5389880" y="814705"/>
            <a:ext cx="1239520" cy="1020445"/>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5" name="椭圆 270"/>
          <p:cNvSpPr/>
          <p:nvPr>
            <p:custDataLst>
              <p:tags r:id="rId4"/>
            </p:custDataLst>
          </p:nvPr>
        </p:nvSpPr>
        <p:spPr>
          <a:xfrm>
            <a:off x="5532755" y="784860"/>
            <a:ext cx="935990" cy="920115"/>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pPr algn="ctr"/>
            <a:endParaRPr lang="zh-CN" altLang="en-US" sz="2800" b="1" dirty="0">
              <a:latin typeface="微软雅黑" panose="020B0503020204020204" pitchFamily="34" charset="-122"/>
              <a:ea typeface="微软雅黑" panose="020B0503020204020204" pitchFamily="34" charset="-122"/>
            </a:endParaRPr>
          </a:p>
        </p:txBody>
      </p:sp>
      <p:sp>
        <p:nvSpPr>
          <p:cNvPr id="6" name="空心弧 271"/>
          <p:cNvSpPr/>
          <p:nvPr>
            <p:custDataLst>
              <p:tags r:id="rId5"/>
            </p:custDataLst>
          </p:nvPr>
        </p:nvSpPr>
        <p:spPr>
          <a:xfrm>
            <a:off x="1462727" y="212987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7" name="椭圆 273"/>
          <p:cNvSpPr/>
          <p:nvPr>
            <p:custDataLst>
              <p:tags r:id="rId6"/>
            </p:custDataLst>
          </p:nvPr>
        </p:nvSpPr>
        <p:spPr>
          <a:xfrm>
            <a:off x="1605602" y="226007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8" name="空心弧 274"/>
          <p:cNvSpPr/>
          <p:nvPr>
            <p:custDataLst>
              <p:tags r:id="rId7"/>
            </p:custDataLst>
          </p:nvPr>
        </p:nvSpPr>
        <p:spPr>
          <a:xfrm>
            <a:off x="4980524" y="212987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9" name="椭圆 275"/>
          <p:cNvSpPr/>
          <p:nvPr>
            <p:custDataLst>
              <p:tags r:id="rId8"/>
            </p:custDataLst>
          </p:nvPr>
        </p:nvSpPr>
        <p:spPr>
          <a:xfrm>
            <a:off x="5123398" y="226007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10" name="半闭框 282"/>
          <p:cNvSpPr/>
          <p:nvPr>
            <p:custDataLst>
              <p:tags r:id="rId9"/>
            </p:custDataLst>
          </p:nvPr>
        </p:nvSpPr>
        <p:spPr>
          <a:xfrm>
            <a:off x="1936426" y="2130223"/>
            <a:ext cx="2416079"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1" name="半闭框 283"/>
          <p:cNvSpPr/>
          <p:nvPr>
            <p:custDataLst>
              <p:tags r:id="rId10"/>
            </p:custDataLst>
          </p:nvPr>
        </p:nvSpPr>
        <p:spPr>
          <a:xfrm flipH="1">
            <a:off x="3854483" y="2130471"/>
            <a:ext cx="1563126" cy="129520"/>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2" name="空心弧 289"/>
          <p:cNvSpPr/>
          <p:nvPr>
            <p:custDataLst>
              <p:tags r:id="rId11"/>
            </p:custDataLst>
          </p:nvPr>
        </p:nvSpPr>
        <p:spPr>
          <a:xfrm>
            <a:off x="3793598" y="212987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3" name="椭圆 290"/>
          <p:cNvSpPr/>
          <p:nvPr>
            <p:custDataLst>
              <p:tags r:id="rId12"/>
            </p:custDataLst>
          </p:nvPr>
        </p:nvSpPr>
        <p:spPr>
          <a:xfrm>
            <a:off x="3936473" y="226007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cxnSp>
        <p:nvCxnSpPr>
          <p:cNvPr id="14" name="直接连接符 292"/>
          <p:cNvCxnSpPr/>
          <p:nvPr>
            <p:custDataLst>
              <p:tags r:id="rId13"/>
            </p:custDataLst>
          </p:nvPr>
        </p:nvCxnSpPr>
        <p:spPr>
          <a:xfrm>
            <a:off x="3124548" y="2129874"/>
            <a:ext cx="0" cy="129857"/>
          </a:xfrm>
          <a:prstGeom prst="line">
            <a:avLst/>
          </a:prstGeom>
          <a:ln>
            <a:solidFill>
              <a:srgbClr val="43537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15" name="空心弧 293"/>
          <p:cNvSpPr/>
          <p:nvPr>
            <p:custDataLst>
              <p:tags r:id="rId14"/>
            </p:custDataLst>
          </p:nvPr>
        </p:nvSpPr>
        <p:spPr>
          <a:xfrm>
            <a:off x="2642085" y="212987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6" name="椭圆 294"/>
          <p:cNvSpPr/>
          <p:nvPr>
            <p:custDataLst>
              <p:tags r:id="rId15"/>
            </p:custDataLst>
          </p:nvPr>
        </p:nvSpPr>
        <p:spPr>
          <a:xfrm>
            <a:off x="2784960" y="226007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17" name="空心弧 300"/>
          <p:cNvSpPr/>
          <p:nvPr>
            <p:custDataLst>
              <p:tags r:id="rId16"/>
            </p:custDataLst>
          </p:nvPr>
        </p:nvSpPr>
        <p:spPr>
          <a:xfrm>
            <a:off x="6162898" y="212733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8" name="椭圆 301"/>
          <p:cNvSpPr/>
          <p:nvPr>
            <p:custDataLst>
              <p:tags r:id="rId17"/>
            </p:custDataLst>
          </p:nvPr>
        </p:nvSpPr>
        <p:spPr>
          <a:xfrm>
            <a:off x="6305773" y="225753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19" name="空心弧 302"/>
          <p:cNvSpPr/>
          <p:nvPr>
            <p:custDataLst>
              <p:tags r:id="rId18"/>
            </p:custDataLst>
          </p:nvPr>
        </p:nvSpPr>
        <p:spPr>
          <a:xfrm>
            <a:off x="9789262" y="212733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0" name="椭圆 303"/>
          <p:cNvSpPr/>
          <p:nvPr>
            <p:custDataLst>
              <p:tags r:id="rId19"/>
            </p:custDataLst>
          </p:nvPr>
        </p:nvSpPr>
        <p:spPr>
          <a:xfrm>
            <a:off x="9932137" y="225753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21" name="半闭框 304"/>
          <p:cNvSpPr/>
          <p:nvPr>
            <p:custDataLst>
              <p:tags r:id="rId20"/>
            </p:custDataLst>
          </p:nvPr>
        </p:nvSpPr>
        <p:spPr>
          <a:xfrm>
            <a:off x="6636597" y="2127683"/>
            <a:ext cx="2416079"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2" name="半闭框 305"/>
          <p:cNvSpPr/>
          <p:nvPr>
            <p:custDataLst>
              <p:tags r:id="rId21"/>
            </p:custDataLst>
          </p:nvPr>
        </p:nvSpPr>
        <p:spPr>
          <a:xfrm flipH="1">
            <a:off x="8424758" y="2127683"/>
            <a:ext cx="1872976"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3" name="空心弧 306"/>
          <p:cNvSpPr/>
          <p:nvPr>
            <p:custDataLst>
              <p:tags r:id="rId22"/>
            </p:custDataLst>
          </p:nvPr>
        </p:nvSpPr>
        <p:spPr>
          <a:xfrm>
            <a:off x="8601067" y="212733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4" name="椭圆 307"/>
          <p:cNvSpPr/>
          <p:nvPr>
            <p:custDataLst>
              <p:tags r:id="rId23"/>
            </p:custDataLst>
          </p:nvPr>
        </p:nvSpPr>
        <p:spPr>
          <a:xfrm>
            <a:off x="8743942" y="225753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cxnSp>
        <p:nvCxnSpPr>
          <p:cNvPr id="25" name="直接连接符 308"/>
          <p:cNvCxnSpPr/>
          <p:nvPr>
            <p:custDataLst>
              <p:tags r:id="rId24"/>
            </p:custDataLst>
          </p:nvPr>
        </p:nvCxnSpPr>
        <p:spPr>
          <a:xfrm>
            <a:off x="7845035" y="2127335"/>
            <a:ext cx="0" cy="129857"/>
          </a:xfrm>
          <a:prstGeom prst="line">
            <a:avLst/>
          </a:prstGeom>
          <a:ln>
            <a:solidFill>
              <a:srgbClr val="43537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26" name="空心弧 309"/>
          <p:cNvSpPr/>
          <p:nvPr>
            <p:custDataLst>
              <p:tags r:id="rId25"/>
            </p:custDataLst>
          </p:nvPr>
        </p:nvSpPr>
        <p:spPr>
          <a:xfrm>
            <a:off x="7362572" y="212733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cxnSp>
        <p:nvCxnSpPr>
          <p:cNvPr id="27" name="直接连接符 312"/>
          <p:cNvCxnSpPr/>
          <p:nvPr/>
        </p:nvCxnSpPr>
        <p:spPr>
          <a:xfrm>
            <a:off x="4274152" y="2125392"/>
            <a:ext cx="2540" cy="125075"/>
          </a:xfrm>
          <a:prstGeom prst="line">
            <a:avLst/>
          </a:prstGeom>
        </p:spPr>
        <p:style>
          <a:lnRef idx="1">
            <a:schemeClr val="dk1"/>
          </a:lnRef>
          <a:fillRef idx="0">
            <a:schemeClr val="dk1"/>
          </a:fillRef>
          <a:effectRef idx="0">
            <a:schemeClr val="dk1"/>
          </a:effectRef>
          <a:fontRef idx="minor">
            <a:schemeClr val="tx1"/>
          </a:fontRef>
        </p:style>
      </p:cxnSp>
      <p:sp>
        <p:nvSpPr>
          <p:cNvPr id="28" name="椭圆 310"/>
          <p:cNvSpPr/>
          <p:nvPr>
            <p:custDataLst>
              <p:tags r:id="rId26"/>
            </p:custDataLst>
          </p:nvPr>
        </p:nvSpPr>
        <p:spPr>
          <a:xfrm>
            <a:off x="7505447" y="225753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29" name="半闭框 311"/>
          <p:cNvSpPr/>
          <p:nvPr>
            <p:custDataLst>
              <p:tags r:id="rId27"/>
            </p:custDataLst>
          </p:nvPr>
        </p:nvSpPr>
        <p:spPr>
          <a:xfrm>
            <a:off x="5425206" y="2125144"/>
            <a:ext cx="2416079"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cxnSp>
        <p:nvCxnSpPr>
          <p:cNvPr id="30" name="直接连接符 313"/>
          <p:cNvCxnSpPr/>
          <p:nvPr/>
        </p:nvCxnSpPr>
        <p:spPr>
          <a:xfrm>
            <a:off x="9099398" y="2128566"/>
            <a:ext cx="2540" cy="125075"/>
          </a:xfrm>
          <a:prstGeom prst="line">
            <a:avLst/>
          </a:prstGeom>
        </p:spPr>
        <p:style>
          <a:lnRef idx="1">
            <a:schemeClr val="dk1"/>
          </a:lnRef>
          <a:fillRef idx="0">
            <a:schemeClr val="dk1"/>
          </a:fillRef>
          <a:effectRef idx="0">
            <a:schemeClr val="dk1"/>
          </a:effectRef>
          <a:fontRef idx="minor">
            <a:schemeClr val="tx1"/>
          </a:fontRef>
        </p:style>
      </p:cxnSp>
      <p:sp>
        <p:nvSpPr>
          <p:cNvPr id="31" name="文本框 316"/>
          <p:cNvSpPr txBox="1"/>
          <p:nvPr/>
        </p:nvSpPr>
        <p:spPr>
          <a:xfrm>
            <a:off x="5488305" y="893445"/>
            <a:ext cx="1213485" cy="645160"/>
          </a:xfrm>
          <a:prstGeom prst="rect">
            <a:avLst/>
          </a:prstGeom>
          <a:noFill/>
        </p:spPr>
        <p:txBody>
          <a:bodyPr wrap="square" rtlCol="0">
            <a:spAutoFit/>
          </a:bodyPr>
          <a:p>
            <a:r>
              <a:rPr lang="zh-CN" altLang="en-US" sz="3600" b="1">
                <a:solidFill>
                  <a:schemeClr val="bg1"/>
                </a:solidFill>
                <a:latin typeface="微软雅黑" panose="020B0503020204020204" pitchFamily="34" charset="-122"/>
                <a:ea typeface="微软雅黑" panose="020B0503020204020204" pitchFamily="34" charset="-122"/>
              </a:rPr>
              <a:t>名单</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2" name="文本框 317"/>
          <p:cNvSpPr txBox="1"/>
          <p:nvPr/>
        </p:nvSpPr>
        <p:spPr>
          <a:xfrm>
            <a:off x="5076655"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同学</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3" name="文本框 318"/>
          <p:cNvSpPr txBox="1"/>
          <p:nvPr/>
        </p:nvSpPr>
        <p:spPr>
          <a:xfrm>
            <a:off x="3889391"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同事</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4" name="文本框 319"/>
          <p:cNvSpPr txBox="1"/>
          <p:nvPr/>
        </p:nvSpPr>
        <p:spPr>
          <a:xfrm>
            <a:off x="1561845"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朋友</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5" name="文本框 320"/>
          <p:cNvSpPr txBox="1"/>
          <p:nvPr/>
        </p:nvSpPr>
        <p:spPr>
          <a:xfrm>
            <a:off x="8719716"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熟人</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6" name="文本框 321"/>
          <p:cNvSpPr txBox="1"/>
          <p:nvPr/>
        </p:nvSpPr>
        <p:spPr>
          <a:xfrm>
            <a:off x="7453089"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亲戚</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7" name="文本框 322"/>
          <p:cNvSpPr txBox="1"/>
          <p:nvPr/>
        </p:nvSpPr>
        <p:spPr>
          <a:xfrm>
            <a:off x="6274713"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客户</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8" name="文本框 323"/>
          <p:cNvSpPr txBox="1"/>
          <p:nvPr/>
        </p:nvSpPr>
        <p:spPr>
          <a:xfrm>
            <a:off x="2732602"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伙伴</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9" name="文本框 324"/>
          <p:cNvSpPr txBox="1"/>
          <p:nvPr/>
        </p:nvSpPr>
        <p:spPr>
          <a:xfrm>
            <a:off x="9832708" y="2468238"/>
            <a:ext cx="894080" cy="306705"/>
          </a:xfrm>
          <a:prstGeom prst="rect">
            <a:avLst/>
          </a:prstGeom>
          <a:noFill/>
        </p:spPr>
        <p:txBody>
          <a:bodyPr wrap="none" rtlCol="0">
            <a:spAutoFit/>
          </a:bodyPr>
          <a:p>
            <a:r>
              <a:rPr lang="zh-CN" altLang="en-US" sz="1400" b="1">
                <a:solidFill>
                  <a:schemeClr val="bg1"/>
                </a:solidFill>
                <a:latin typeface="微软雅黑" panose="020B0503020204020204" pitchFamily="34" charset="-122"/>
                <a:ea typeface="微软雅黑" panose="020B0503020204020204" pitchFamily="34" charset="-122"/>
              </a:rPr>
              <a:t>一面之交</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320165" y="3288665"/>
            <a:ext cx="9549765" cy="3415030"/>
          </a:xfrm>
          <a:prstGeom prst="rect">
            <a:avLst/>
          </a:prstGeom>
          <a:solidFill>
            <a:schemeClr val="bg1">
              <a:alpha val="59000"/>
            </a:schemeClr>
          </a:solidFill>
        </p:spPr>
        <p:txBody>
          <a:bodyPr wrap="square" rtlCol="0" anchor="t">
            <a:spAutoFit/>
          </a:bodyPr>
          <a:p>
            <a:pPr fontAlgn="auto">
              <a:lnSpc>
                <a:spcPct val="200000"/>
              </a:lnSpc>
            </a:pPr>
            <a:endParaRPr lang="zh-CN" altLang="en-US" sz="3600" b="1"/>
          </a:p>
          <a:p>
            <a:pPr fontAlgn="auto">
              <a:lnSpc>
                <a:spcPct val="200000"/>
              </a:lnSpc>
            </a:pPr>
            <a:endParaRPr lang="zh-CN" altLang="en-US" sz="3600" b="1"/>
          </a:p>
          <a:p>
            <a:pPr fontAlgn="auto">
              <a:lnSpc>
                <a:spcPct val="200000"/>
              </a:lnSpc>
            </a:pPr>
            <a:endParaRPr lang="zh-CN" altLang="en-US" sz="3600" b="1"/>
          </a:p>
        </p:txBody>
      </p:sp>
      <p:graphicFrame>
        <p:nvGraphicFramePr>
          <p:cNvPr id="46" name="表格 45"/>
          <p:cNvGraphicFramePr/>
          <p:nvPr>
            <p:custDataLst>
              <p:tags r:id="rId28"/>
            </p:custDataLst>
          </p:nvPr>
        </p:nvGraphicFramePr>
        <p:xfrm>
          <a:off x="1797367" y="3827145"/>
          <a:ext cx="8733155" cy="2677160"/>
        </p:xfrm>
        <a:graphic>
          <a:graphicData uri="http://schemas.openxmlformats.org/drawingml/2006/table">
            <a:tbl>
              <a:tblPr firstRow="1" bandRow="1">
                <a:tableStyleId>{5C22544A-7EE6-4342-B048-85BDC9FD1C3A}</a:tableStyleId>
              </a:tblPr>
              <a:tblGrid>
                <a:gridCol w="1458595"/>
                <a:gridCol w="1470025"/>
                <a:gridCol w="2506980"/>
                <a:gridCol w="3297555"/>
              </a:tblGrid>
              <a:tr h="785495">
                <a:tc gridSpan="4">
                  <a:txBody>
                    <a:bodyPr/>
                    <a:p>
                      <a:pPr indent="0" algn="ctr">
                        <a:buNone/>
                      </a:pPr>
                      <a:r>
                        <a:rPr lang="zh-CN" sz="3600" b="1">
                          <a:solidFill>
                            <a:srgbClr val="000000"/>
                          </a:solidFill>
                          <a:latin typeface="Arial" panose="020B0604020202020204" pitchFamily="34" charset="0"/>
                          <a:ea typeface="微软雅黑" panose="020B0503020204020204" pitchFamily="34" charset="-122"/>
                        </a:rPr>
                        <a:t>名单表</a:t>
                      </a:r>
                      <a:endParaRPr lang="en-US" altLang="en-US" sz="36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736600">
                <a:tc>
                  <a:txBody>
                    <a:bodyPr/>
                    <a:p>
                      <a:pPr indent="0" algn="ctr">
                        <a:buNone/>
                      </a:pPr>
                      <a:r>
                        <a:rPr lang="zh-CN" sz="3600" b="1">
                          <a:solidFill>
                            <a:srgbClr val="000000"/>
                          </a:solidFill>
                          <a:latin typeface="Arial" panose="020B0604020202020204" pitchFamily="34" charset="0"/>
                          <a:ea typeface="微软雅黑" panose="020B0503020204020204" pitchFamily="34" charset="-122"/>
                        </a:rPr>
                        <a:t>类别</a:t>
                      </a:r>
                      <a:endParaRPr lang="en-US" altLang="en-US" sz="36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3600" b="1">
                          <a:solidFill>
                            <a:srgbClr val="000000"/>
                          </a:solidFill>
                          <a:latin typeface="Arial" panose="020B0604020202020204" pitchFamily="34" charset="0"/>
                          <a:ea typeface="微软雅黑" panose="020B0503020204020204" pitchFamily="34" charset="-122"/>
                        </a:rPr>
                        <a:t>姓名</a:t>
                      </a:r>
                      <a:endParaRPr lang="en-US" altLang="en-US" sz="36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3600" b="1">
                          <a:solidFill>
                            <a:srgbClr val="000000"/>
                          </a:solidFill>
                          <a:latin typeface="Arial" panose="020B0604020202020204" pitchFamily="34" charset="0"/>
                          <a:ea typeface="微软雅黑" panose="020B0503020204020204" pitchFamily="34" charset="-122"/>
                        </a:rPr>
                        <a:t>电话</a:t>
                      </a:r>
                      <a:endParaRPr lang="en-US" altLang="en-US" sz="36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3600" b="1">
                          <a:solidFill>
                            <a:srgbClr val="000000"/>
                          </a:solidFill>
                          <a:latin typeface="Arial" panose="020B0604020202020204" pitchFamily="34" charset="0"/>
                          <a:ea typeface="微软雅黑" panose="020B0503020204020204" pitchFamily="34" charset="-122"/>
                        </a:rPr>
                        <a:t>备注</a:t>
                      </a:r>
                      <a:endParaRPr lang="en-US" altLang="en-US" sz="36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481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544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481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9310370" y="4951095"/>
            <a:ext cx="2871470" cy="1877060"/>
          </a:xfrm>
          <a:prstGeom prst="rect">
            <a:avLst/>
          </a:prstGeom>
        </p:spPr>
      </p:pic>
      <p:sp>
        <p:nvSpPr>
          <p:cNvPr id="7" name="文本框 6"/>
          <p:cNvSpPr txBox="1"/>
          <p:nvPr/>
        </p:nvSpPr>
        <p:spPr>
          <a:xfrm>
            <a:off x="478790" y="4088765"/>
            <a:ext cx="11379200" cy="2389505"/>
          </a:xfrm>
          <a:prstGeom prst="rect">
            <a:avLst/>
          </a:prstGeom>
          <a:noFill/>
        </p:spPr>
        <p:txBody>
          <a:bodyPr wrap="square" rtlCol="0" anchor="t">
            <a:spAutoFit/>
          </a:bodyPr>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关系：陌生----一面之交---一般----较好朋友----很好</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需求：滿足----较少---一般----较强----很强</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经济收入：200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以下_--200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~500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---50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0~100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0---100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0~2</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000---2</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000以上</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人际关系：20人---20~50---50~100---100~200---200以上</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综合能力：没有---较低--一般---较强---很强</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类别：A类---7分以上(比自己高)； B类---4~6分(与自己相近) ；C类---3分以下(比自己低)，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          A、B类---请老師讲计划， C类---主要自己讲计划。</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0" name="表格 9"/>
          <p:cNvGraphicFramePr/>
          <p:nvPr>
            <p:custDataLst>
              <p:tags r:id="rId2"/>
            </p:custDataLst>
          </p:nvPr>
        </p:nvGraphicFramePr>
        <p:xfrm>
          <a:off x="479742" y="102235"/>
          <a:ext cx="11185525" cy="3726815"/>
        </p:xfrm>
        <a:graphic>
          <a:graphicData uri="http://schemas.openxmlformats.org/drawingml/2006/table">
            <a:tbl>
              <a:tblPr firstRow="1" bandRow="1">
                <a:tableStyleId>{5C22544A-7EE6-4342-B048-85BDC9FD1C3A}</a:tableStyleId>
              </a:tblPr>
              <a:tblGrid>
                <a:gridCol w="835660"/>
                <a:gridCol w="835025"/>
                <a:gridCol w="835660"/>
                <a:gridCol w="835660"/>
                <a:gridCol w="835025"/>
                <a:gridCol w="835660"/>
                <a:gridCol w="835660"/>
                <a:gridCol w="835025"/>
                <a:gridCol w="835660"/>
                <a:gridCol w="1229995"/>
                <a:gridCol w="1229995"/>
                <a:gridCol w="1206500"/>
              </a:tblGrid>
              <a:tr h="469900">
                <a:tc gridSpan="12">
                  <a:txBody>
                    <a:bodyPr/>
                    <a:p>
                      <a:pPr indent="0" algn="ctr">
                        <a:buNone/>
                      </a:pPr>
                      <a:r>
                        <a:rPr lang="zh-CN" sz="2200" b="1">
                          <a:solidFill>
                            <a:srgbClr val="000000"/>
                          </a:solidFill>
                          <a:latin typeface="Arial" panose="020B0604020202020204" pitchFamily="34" charset="0"/>
                          <a:ea typeface="微软雅黑" panose="020B0503020204020204" pitchFamily="34" charset="-122"/>
                        </a:rPr>
                        <a:t>名单分析表</a:t>
                      </a:r>
                      <a:endParaRPr lang="en-US" altLang="en-US" sz="22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590550">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姓名</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性别</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年龄</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婚否</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职业</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电话</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关系</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需要</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经济</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人际关系</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综合能力</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总分类</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24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87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24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87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24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87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3390">
                <a:tc gridSpan="12">
                  <a:txBody>
                    <a:bodyPr/>
                    <a:p>
                      <a:pPr indent="0">
                        <a:buNone/>
                      </a:pPr>
                      <a:r>
                        <a:rPr lang="zh-CN" sz="1400" b="1">
                          <a:solidFill>
                            <a:srgbClr val="000000"/>
                          </a:solidFill>
                          <a:latin typeface="Arial" panose="020B0604020202020204" pitchFamily="34" charset="0"/>
                          <a:ea typeface="微软雅黑" panose="020B0503020204020204" pitchFamily="34" charset="-122"/>
                        </a:rPr>
                        <a:t>注一：分数:0---0.5---1---1.5---2</a:t>
                      </a:r>
                      <a:endParaRPr lang="en-US" altLang="en-US" sz="1400" b="1">
                        <a:solidFill>
                          <a:srgbClr val="000000"/>
                        </a:solidFill>
                        <a:latin typeface="微软雅黑" panose="020B0503020204020204" pitchFamily="34" charset="-122"/>
                      </a:endParaRPr>
                    </a:p>
                  </a:txBody>
                  <a:tcPr marL="12700" marR="12700" marT="12700" vert="horz" anchor="ctr">
                    <a:lnL>
                      <a:noFill/>
                    </a:lnL>
                    <a:lnR cap="flat">
                      <a:noFill/>
                    </a:lnR>
                    <a:lnT w="6350" cap="flat" cmpd="sng">
                      <a:solidFill>
                        <a:srgbClr val="000000"/>
                      </a:solidFill>
                      <a:prstDash val="solid"/>
                      <a:headEnd type="none" w="med" len="med"/>
                      <a:tailEnd type="none" w="med" len="med"/>
                    </a:lnT>
                    <a:lnB cap="flat">
                      <a:noFill/>
                    </a:lnB>
                    <a:lnTlToBr>
                      <a:noFill/>
                    </a:lnTlToBr>
                    <a:lnBlToTr>
                      <a:noFill/>
                    </a:lnBlToTr>
                    <a:noFill/>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R cap="flat">
                      <a:noFill/>
                    </a:lnR>
                    <a:lnT w="6350" cap="flat" cmpd="sng">
                      <a:solidFill>
                        <a:srgbClr val="000000"/>
                      </a:solidFill>
                      <a:prstDash val="solid"/>
                      <a:headEnd type="none" w="med" len="med"/>
                      <a:tailEnd type="none" w="med" len="med"/>
                    </a:lnT>
                    <a:lnB cap="flat">
                      <a:noFill/>
                    </a:lnB>
                  </a:tcPr>
                </a:tc>
              </a:tr>
              <a:tr h="271780">
                <a:tc gridSpan="12">
                  <a:txBody>
                    <a:bodyPr/>
                    <a:p>
                      <a:pPr indent="0">
                        <a:buNone/>
                      </a:pPr>
                      <a:r>
                        <a:rPr lang="zh-CN" sz="1400" b="1">
                          <a:solidFill>
                            <a:srgbClr val="000000"/>
                          </a:solidFill>
                          <a:latin typeface="Arial" panose="020B0604020202020204" pitchFamily="34" charset="0"/>
                          <a:ea typeface="微软雅黑" panose="020B0503020204020204" pitchFamily="34" charset="-122"/>
                        </a:rPr>
                        <a:t>注二：名单上第一个要填上你自己，并要为自己打分，为自己打分分数高低要适中，因为你做参照体，分数适中比较容易与新人做分析。</a:t>
                      </a:r>
                      <a:endParaRPr lang="en-US" altLang="en-US" sz="14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323850">
                <a:tc gridSpan="12">
                  <a:txBody>
                    <a:bodyPr/>
                    <a:p>
                      <a:pPr indent="0">
                        <a:buNone/>
                      </a:pPr>
                      <a:r>
                        <a:rPr lang="zh-CN" sz="1400" b="1">
                          <a:solidFill>
                            <a:srgbClr val="000000"/>
                          </a:solidFill>
                          <a:latin typeface="Arial" panose="020B0604020202020204" pitchFamily="34" charset="0"/>
                          <a:ea typeface="微软雅黑" panose="020B0503020204020204" pitchFamily="34" charset="-122"/>
                        </a:rPr>
                        <a:t>注三：名单中的类别要求填好，这样采取什么样的策略和方案容易一目了然</a:t>
                      </a:r>
                      <a:endParaRPr lang="en-US" altLang="en-US" sz="14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flipH="1">
            <a:off x="2371725" y="2439670"/>
            <a:ext cx="6849745" cy="2214880"/>
          </a:xfrm>
          <a:prstGeom prst="rect">
            <a:avLst/>
          </a:prstGeom>
          <a:ln>
            <a:noFill/>
          </a:ln>
        </p:spPr>
        <p:txBody>
          <a:bodyPr wrap="square">
            <a:spAutoFit/>
          </a:bodyPr>
          <a:lstStyle/>
          <a:p>
            <a:pPr algn="ctr"/>
            <a:r>
              <a:rPr lang="zh-CN" alt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邀约</a:t>
            </a:r>
            <a:endParaRPr lang="zh-CN" alt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3" name="PA_矩形 2"/>
          <p:cNvSpPr/>
          <p:nvPr>
            <p:custDataLst>
              <p:tags r:id="rId2"/>
            </p:custDataLst>
          </p:nvPr>
        </p:nvSpPr>
        <p:spPr>
          <a:xfrm flipH="1">
            <a:off x="2018665" y="1122680"/>
            <a:ext cx="7660005" cy="922020"/>
          </a:xfrm>
          <a:prstGeom prst="rect">
            <a:avLst/>
          </a:prstGeom>
          <a:ln>
            <a:noFill/>
          </a:ln>
        </p:spPr>
        <p:txBody>
          <a:bodyPr wrap="square">
            <a:spAutoFit/>
          </a:bodyPr>
          <a:lstStyle/>
          <a:p>
            <a:pPr algn="ctr"/>
            <a:r>
              <a:rPr lang="zh-CN" altLang="en-US" sz="48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成功八步</a:t>
            </a:r>
            <a:r>
              <a:rPr lang="en-US" alt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a:t>
            </a:r>
            <a:r>
              <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第四步</a:t>
            </a:r>
            <a:endPar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endParaRPr>
          </a:p>
        </p:txBody>
      </p:sp>
      <p:sp>
        <p:nvSpPr>
          <p:cNvPr id="4" name="PA_文本框 7"/>
          <p:cNvSpPr txBox="1"/>
          <p:nvPr>
            <p:custDataLst>
              <p:tags r:id="rId3"/>
            </p:custDataLst>
          </p:nvPr>
        </p:nvSpPr>
        <p:spPr>
          <a:xfrm>
            <a:off x="2309495" y="5085715"/>
            <a:ext cx="7077710" cy="645160"/>
          </a:xfrm>
          <a:prstGeom prst="rect">
            <a:avLst/>
          </a:prstGeom>
          <a:noFill/>
          <a:effectLst/>
        </p:spPr>
        <p:txBody>
          <a:bodyPr wrap="square" rtlCol="0">
            <a:spAutoFit/>
          </a:bodyPr>
          <a:lstStyle/>
          <a:p>
            <a:pPr algn="ctr"/>
            <a:r>
              <a:rPr lang="en-US" altLang="zh-CN" sz="3600" b="1">
                <a:solidFill>
                  <a:schemeClr val="tx1"/>
                </a:solidFill>
                <a:effectLst/>
                <a:latin typeface="微软雅黑" panose="020B0503020204020204" pitchFamily="34" charset="-122"/>
                <a:ea typeface="微软雅黑" panose="020B0503020204020204" pitchFamily="34" charset="-122"/>
              </a:rPr>
              <a:t>M</a:t>
            </a:r>
            <a:r>
              <a:rPr lang="zh-CN" altLang="en-US" sz="3600" b="1">
                <a:solidFill>
                  <a:schemeClr val="tx1"/>
                </a:solidFill>
                <a:effectLst/>
                <a:latin typeface="微软雅黑" panose="020B0503020204020204" pitchFamily="34" charset="-122"/>
                <a:ea typeface="微软雅黑" panose="020B0503020204020204" pitchFamily="34" charset="-122"/>
              </a:rPr>
              <a:t>系统快速打造成功</a:t>
            </a:r>
            <a:r>
              <a:rPr lang="zh-CN" altLang="zh-CN" sz="3600" b="1">
                <a:solidFill>
                  <a:schemeClr val="tx1"/>
                </a:solidFill>
                <a:effectLst/>
                <a:latin typeface="微软雅黑" panose="020B0503020204020204" pitchFamily="34" charset="-122"/>
                <a:ea typeface="微软雅黑" panose="020B0503020204020204" pitchFamily="34" charset="-122"/>
              </a:rPr>
              <a:t>系统系列培训</a:t>
            </a:r>
            <a:endParaRPr lang="zh-CN" altLang="zh-CN" sz="3600" b="1">
              <a:solidFill>
                <a:schemeClr val="tx1"/>
              </a:solidFill>
              <a:effectLst/>
              <a:latin typeface="微软雅黑" panose="020B0503020204020204" pitchFamily="34" charset="-122"/>
              <a:ea typeface="微软雅黑" panose="020B0503020204020204" pitchFamily="34" charset="-122"/>
            </a:endParaRPr>
          </a:p>
        </p:txBody>
      </p:sp>
      <p:cxnSp>
        <p:nvCxnSpPr>
          <p:cNvPr id="5" name="PA_直接连接符 4"/>
          <p:cNvCxnSpPr/>
          <p:nvPr>
            <p:custDataLst>
              <p:tags r:id="rId4"/>
            </p:custDataLst>
          </p:nvPr>
        </p:nvCxnSpPr>
        <p:spPr>
          <a:xfrm>
            <a:off x="3331079" y="5085898"/>
            <a:ext cx="547175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23903" y="1707593"/>
            <a:ext cx="2155981" cy="12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7585">
                <a:solidFill>
                  <a:schemeClr val="tx2"/>
                </a:solidFill>
                <a:sym typeface="+mn-lt"/>
              </a:rPr>
              <a:t>目录</a:t>
            </a:r>
            <a:endParaRPr lang="zh-CN" altLang="en-US" sz="7585">
              <a:solidFill>
                <a:schemeClr val="tx2"/>
              </a:solidFill>
            </a:endParaRPr>
          </a:p>
        </p:txBody>
      </p:sp>
      <p:sp>
        <p:nvSpPr>
          <p:cNvPr id="3" name="文本框 2"/>
          <p:cNvSpPr txBox="1"/>
          <p:nvPr/>
        </p:nvSpPr>
        <p:spPr>
          <a:xfrm>
            <a:off x="1318763" y="2733240"/>
            <a:ext cx="2366257" cy="652145"/>
          </a:xfrm>
          <a:prstGeom prst="rect">
            <a:avLst/>
          </a:prstGeom>
          <a:noFill/>
        </p:spPr>
        <p:txBody>
          <a:bodyPr wrap="square" rtlCol="0">
            <a:spAutoFit/>
          </a:bodyPr>
          <a:lstStyle/>
          <a:p>
            <a:pPr algn="ctr">
              <a:lnSpc>
                <a:spcPct val="120000"/>
              </a:lnSpc>
            </a:pPr>
            <a:r>
              <a:rPr lang="en-US" altLang="zh-CN" sz="3035" cap="all">
                <a:solidFill>
                  <a:schemeClr val="tx2"/>
                </a:solidFill>
                <a:latin typeface="Franklin Gothic Book" panose="020B0503020102020204" pitchFamily="34" charset="0"/>
                <a:ea typeface="Cambria Math" panose="02040503050406030204" pitchFamily="18" charset="0"/>
                <a:cs typeface="+mn-ea"/>
                <a:sym typeface="+mn-lt"/>
              </a:rPr>
              <a:t>contents</a:t>
            </a:r>
            <a:endParaRPr lang="zh-CN" altLang="en-US" sz="3035" cap="all">
              <a:solidFill>
                <a:schemeClr val="tx2"/>
              </a:solidFill>
              <a:latin typeface="Franklin Gothic Book" panose="020B0503020102020204" pitchFamily="34" charset="0"/>
              <a:cs typeface="+mn-ea"/>
              <a:sym typeface="+mn-lt"/>
            </a:endParaRPr>
          </a:p>
        </p:txBody>
      </p:sp>
      <p:sp>
        <p:nvSpPr>
          <p:cNvPr id="4" name="圆角矩形 3"/>
          <p:cNvSpPr/>
          <p:nvPr/>
        </p:nvSpPr>
        <p:spPr>
          <a:xfrm>
            <a:off x="4268470" y="1209040"/>
            <a:ext cx="6306820"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5" name="矩形 4"/>
          <p:cNvSpPr/>
          <p:nvPr/>
        </p:nvSpPr>
        <p:spPr>
          <a:xfrm>
            <a:off x="5350510" y="1297305"/>
            <a:ext cx="3794125" cy="521970"/>
          </a:xfrm>
          <a:prstGeom prst="rect">
            <a:avLst/>
          </a:prstGeom>
          <a:effectLst/>
        </p:spPr>
        <p:txBody>
          <a:bodyPr wrap="squar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邀约的种类</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6" name="椭圆 5"/>
          <p:cNvSpPr/>
          <p:nvPr/>
        </p:nvSpPr>
        <p:spPr>
          <a:xfrm>
            <a:off x="4473575" y="1267460"/>
            <a:ext cx="689610" cy="467360"/>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1</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7" name="圆角矩形 6"/>
          <p:cNvSpPr/>
          <p:nvPr/>
        </p:nvSpPr>
        <p:spPr>
          <a:xfrm>
            <a:off x="4268470" y="1940560"/>
            <a:ext cx="6306820"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8" name="矩形 7"/>
          <p:cNvSpPr/>
          <p:nvPr/>
        </p:nvSpPr>
        <p:spPr>
          <a:xfrm>
            <a:off x="5350510" y="2028190"/>
            <a:ext cx="2656840" cy="521970"/>
          </a:xfrm>
          <a:prstGeom prst="rect">
            <a:avLst/>
          </a:prstGeom>
          <a:effectLst/>
        </p:spPr>
        <p:txBody>
          <a:bodyPr wrap="square">
            <a:spAutoFit/>
          </a:bodyPr>
          <a:lstStyle/>
          <a:p>
            <a:pPr algn="l">
              <a:defRPr/>
            </a:pPr>
            <a:r>
              <a:rPr lang="zh-CN" altLang="en-US" sz="2800" b="1">
                <a:solidFill>
                  <a:schemeClr val="bg1"/>
                </a:solidFill>
                <a:latin typeface="Franklin Gothic Medium" panose="020B0603020102020204" pitchFamily="34" charset="0"/>
                <a:ea typeface="微软雅黑" panose="020B0503020204020204" pitchFamily="34" charset="-122"/>
              </a:rPr>
              <a:t>三个原则</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9" name="椭圆 8"/>
          <p:cNvSpPr/>
          <p:nvPr/>
        </p:nvSpPr>
        <p:spPr>
          <a:xfrm>
            <a:off x="4473575" y="1998980"/>
            <a:ext cx="689610" cy="467360"/>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2</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10" name="圆角矩形 9"/>
          <p:cNvSpPr/>
          <p:nvPr/>
        </p:nvSpPr>
        <p:spPr>
          <a:xfrm>
            <a:off x="4268470" y="2671445"/>
            <a:ext cx="6306820"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11" name="矩形 10"/>
          <p:cNvSpPr/>
          <p:nvPr/>
        </p:nvSpPr>
        <p:spPr>
          <a:xfrm>
            <a:off x="5349875" y="2759710"/>
            <a:ext cx="5350510" cy="521970"/>
          </a:xfrm>
          <a:prstGeom prst="rect">
            <a:avLst/>
          </a:prstGeom>
          <a:effectLst/>
        </p:spPr>
        <p:txBody>
          <a:bodyPr wrap="square">
            <a:spAutoFit/>
          </a:bodyPr>
          <a:lstStyle/>
          <a:p>
            <a:pPr algn="l">
              <a:defRPr/>
            </a:pPr>
            <a:r>
              <a:rPr lang="zh-CN" altLang="en-US" sz="2800" b="1">
                <a:solidFill>
                  <a:schemeClr val="bg1"/>
                </a:solidFill>
                <a:latin typeface="Franklin Gothic Medium" panose="020B0603020102020204" pitchFamily="34" charset="0"/>
                <a:ea typeface="微软雅黑" panose="020B0503020204020204" pitchFamily="34" charset="-122"/>
                <a:sym typeface="+mn-ea"/>
              </a:rPr>
              <a:t>邀约中的10个注意事项</a:t>
            </a:r>
            <a:endParaRPr lang="zh-CN" altLang="en-US" sz="2800" b="1">
              <a:solidFill>
                <a:schemeClr val="bg1"/>
              </a:solidFill>
              <a:latin typeface="Franklin Gothic Medium" panose="020B0603020102020204" pitchFamily="34" charset="0"/>
              <a:ea typeface="微软雅黑" panose="020B0503020204020204" pitchFamily="34" charset="-122"/>
              <a:sym typeface="+mn-ea"/>
            </a:endParaRPr>
          </a:p>
        </p:txBody>
      </p:sp>
      <p:sp>
        <p:nvSpPr>
          <p:cNvPr id="12" name="椭圆 11"/>
          <p:cNvSpPr/>
          <p:nvPr/>
        </p:nvSpPr>
        <p:spPr>
          <a:xfrm>
            <a:off x="4473575" y="2729865"/>
            <a:ext cx="689610" cy="467360"/>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3</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13" name="圆角矩形 12"/>
          <p:cNvSpPr/>
          <p:nvPr/>
        </p:nvSpPr>
        <p:spPr>
          <a:xfrm>
            <a:off x="4268470" y="3411855"/>
            <a:ext cx="6306820"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14" name="矩形 13"/>
          <p:cNvSpPr/>
          <p:nvPr/>
        </p:nvSpPr>
        <p:spPr>
          <a:xfrm>
            <a:off x="5349875" y="3499485"/>
            <a:ext cx="2657475" cy="521970"/>
          </a:xfrm>
          <a:prstGeom prst="rect">
            <a:avLst/>
          </a:prstGeom>
          <a:effectLst/>
        </p:spPr>
        <p:txBody>
          <a:bodyPr wrap="square">
            <a:spAutoFit/>
          </a:bodyPr>
          <a:lstStyle/>
          <a:p>
            <a:pPr algn="l">
              <a:defRPr/>
            </a:pPr>
            <a:r>
              <a:rPr lang="zh-CN" altLang="en-US" sz="2800" b="1">
                <a:solidFill>
                  <a:schemeClr val="bg1"/>
                </a:solidFill>
                <a:latin typeface="Franklin Gothic Medium" panose="020B0603020102020204" pitchFamily="34" charset="0"/>
                <a:ea typeface="微软雅黑" panose="020B0503020204020204" pitchFamily="34" charset="-122"/>
              </a:rPr>
              <a:t>专业化邀约</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15" name="椭圆 14"/>
          <p:cNvSpPr/>
          <p:nvPr/>
        </p:nvSpPr>
        <p:spPr>
          <a:xfrm>
            <a:off x="4473575" y="3470275"/>
            <a:ext cx="689610"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4</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pic>
        <p:nvPicPr>
          <p:cNvPr id="16" name="图片 15"/>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38998" y="4263426"/>
            <a:ext cx="7631245" cy="2638626"/>
          </a:xfrm>
          <a:prstGeom prst="rect">
            <a:avLst/>
          </a:prstGeom>
        </p:spPr>
      </p:pic>
      <p:sp>
        <p:nvSpPr>
          <p:cNvPr id="19" name="椭圆 18"/>
          <p:cNvSpPr/>
          <p:nvPr/>
        </p:nvSpPr>
        <p:spPr>
          <a:xfrm>
            <a:off x="4473575" y="1267460"/>
            <a:ext cx="689610"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3200" b="1">
                <a:solidFill>
                  <a:schemeClr val="bg1"/>
                </a:solidFill>
                <a:latin typeface="微软雅黑" panose="020B0503020204020204" pitchFamily="34" charset="-122"/>
                <a:ea typeface="微软雅黑" panose="020B0503020204020204" pitchFamily="34" charset="-122"/>
                <a:cs typeface="+mn-ea"/>
              </a:rPr>
              <a:t>1</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20" name="椭圆 19"/>
          <p:cNvSpPr/>
          <p:nvPr/>
        </p:nvSpPr>
        <p:spPr>
          <a:xfrm>
            <a:off x="4473575" y="1998980"/>
            <a:ext cx="689610"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3200" b="1">
                <a:solidFill>
                  <a:schemeClr val="bg1"/>
                </a:solidFill>
                <a:latin typeface="微软雅黑" panose="020B0503020204020204" pitchFamily="34" charset="-122"/>
                <a:ea typeface="微软雅黑" panose="020B0503020204020204" pitchFamily="34" charset="-122"/>
                <a:cs typeface="+mn-ea"/>
              </a:rPr>
              <a:t>2</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21" name="椭圆 20"/>
          <p:cNvSpPr/>
          <p:nvPr/>
        </p:nvSpPr>
        <p:spPr>
          <a:xfrm>
            <a:off x="4473575" y="2729865"/>
            <a:ext cx="689610"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3200" b="1">
                <a:solidFill>
                  <a:schemeClr val="bg1"/>
                </a:solidFill>
                <a:latin typeface="微软雅黑" panose="020B0503020204020204" pitchFamily="34" charset="-122"/>
                <a:ea typeface="微软雅黑" panose="020B0503020204020204" pitchFamily="34" charset="-122"/>
                <a:cs typeface="+mn-ea"/>
              </a:rPr>
              <a:t>3</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10938" y="1301213"/>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01</a:t>
            </a:r>
            <a:endParaRPr lang="en-US" altLang="zh-CN"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3640783" y="2137108"/>
            <a:ext cx="4967828"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5400">
                <a:solidFill>
                  <a:schemeClr val="tx1"/>
                </a:solidFill>
                <a:latin typeface="Franklin Gothic Medium" panose="020B0603020102020204" pitchFamily="34" charset="0"/>
                <a:ea typeface="微软雅黑" panose="020B0503020204020204" pitchFamily="34" charset="-122"/>
                <a:sym typeface="+mn-ea"/>
              </a:rPr>
              <a:t>邀约的种类</a:t>
            </a:r>
            <a:endParaRPr lang="zh-CN" altLang="en-US" sz="5400" b="1">
              <a:solidFill>
                <a:schemeClr val="tx1"/>
              </a:solidFill>
              <a:latin typeface="Franklin Gothic Medium" panose="020B0603020102020204" pitchFamily="34" charset="0"/>
              <a:ea typeface="微软雅黑" panose="020B0503020204020204" pitchFamily="34" charset="-122"/>
              <a:sym typeface="+mn-ea"/>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3"/>
  <p:tag name="KSO_WM_UNIT_ID" val="custom20164482_4*p_i*1_13"/>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4"/>
  <p:tag name="KSO_WM_UNIT_ID" val="custom20164482_4*p_i*1_1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5"/>
  <p:tag name="KSO_WM_UNIT_ID" val="custom20164482_4*p_i*1_1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2"/>
  <p:tag name="KSO_WM_UNIT_ID" val="custom20164482_4*p_i*1_22"/>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3"/>
  <p:tag name="KSO_WM_UNIT_ID" val="custom20164482_4*p_i*1_23"/>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4"/>
  <p:tag name="KSO_WM_UNIT_ID" val="custom20164482_4*p_i*1_2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5"/>
  <p:tag name="KSO_WM_UNIT_ID" val="custom20164482_4*p_i*1_2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6"/>
  <p:tag name="KSO_WM_UNIT_ID" val="custom20164482_4*p_i*1_26"/>
  <p:tag name="KSO_WM_UNIT_LAYERLEVEL" val="1_1"/>
  <p:tag name="KSO_WM_DIAGRAM_GROUP_CODE" val="p1-1"/>
  <p:tag name="KSO_WM_UNIT_LINE_FORE_SCHEMECOLOR_INDEX" val="9"/>
  <p:tag name="KSO_WM_UNIT_LINE_FILL_TYPE" val="2"/>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7"/>
  <p:tag name="KSO_WM_UNIT_ID" val="custom20164482_4*p_i*1_27"/>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8"/>
  <p:tag name="KSO_WM_UNIT_ID" val="custom20164482_4*p_i*1_28"/>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2"/>
  <p:tag name="KSO_WM_UNIT_ID" val="custom20164482_4*p_i*1_12"/>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3"/>
  <p:tag name="KSO_WM_UNIT_ID" val="custom20164482_4*p_i*1_13"/>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4"/>
  <p:tag name="KSO_WM_UNIT_ID" val="custom20164482_4*p_i*1_1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5"/>
  <p:tag name="KSO_WM_UNIT_ID" val="custom20164482_4*p_i*1_1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2"/>
  <p:tag name="KSO_WM_UNIT_ID" val="custom20164482_4*p_i*1_22"/>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3"/>
  <p:tag name="KSO_WM_UNIT_ID" val="custom20164482_4*p_i*1_23"/>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4"/>
  <p:tag name="KSO_WM_UNIT_ID" val="custom20164482_4*p_i*1_2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5"/>
  <p:tag name="KSO_WM_UNIT_ID" val="custom20164482_4*p_i*1_2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6"/>
  <p:tag name="KSO_WM_UNIT_ID" val="custom20164482_4*p_i*1_26"/>
  <p:tag name="KSO_WM_UNIT_LAYERLEVEL" val="1_1"/>
  <p:tag name="KSO_WM_DIAGRAM_GROUP_CODE" val="p1-1"/>
  <p:tag name="KSO_WM_UNIT_LINE_FORE_SCHEMECOLOR_INDEX" val="9"/>
  <p:tag name="KSO_WM_UNIT_LINE_FILL_TYPE" val="2"/>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7"/>
  <p:tag name="KSO_WM_UNIT_ID" val="custom20164482_4*p_i*1_27"/>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8"/>
  <p:tag name="KSO_WM_UNIT_ID" val="custom20164482_4*p_i*1_28"/>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2"/>
  <p:tag name="KSO_WM_UNIT_ID" val="custom20164482_4*p_i*1_22"/>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32.xml><?xml version="1.0" encoding="utf-8"?>
<p:tagLst xmlns:p="http://schemas.openxmlformats.org/presentationml/2006/main">
  <p:tag name="KSO_WM_UNIT_TABLE_BEAUTIFY" val="smartTable{6f6263d7-371f-4cc7-800a-ee75d6ff3731}"/>
  <p:tag name="TABLE_ENDDRAG_ORIGIN_RECT" val="687*210"/>
  <p:tag name="TABLE_ENDDRAG_RECT" val="165*300*687*210"/>
</p:tagLst>
</file>

<file path=ppt/tags/tag33.xml><?xml version="1.0" encoding="utf-8"?>
<p:tagLst xmlns:p="http://schemas.openxmlformats.org/presentationml/2006/main">
  <p:tag name="KSO_WM_UNIT_TABLE_BEAUTIFY" val="smartTable{ea42beff-6008-41e4-a985-89b04b83aa45}"/>
  <p:tag name="TABLE_ENDDRAG_ORIGIN_RECT" val="880*296"/>
  <p:tag name="TABLE_ENDDRAG_RECT" val="30*9*880*296"/>
</p:tagLst>
</file>

<file path=ppt/tags/tag34.xml><?xml version="1.0" encoding="utf-8"?>
<p:tagLst xmlns:p="http://schemas.openxmlformats.org/presentationml/2006/main">
  <p:tag name="PA" val="v3.0.1"/>
</p:tagLst>
</file>

<file path=ppt/tags/tag35.xml><?xml version="1.0" encoding="utf-8"?>
<p:tagLst xmlns:p="http://schemas.openxmlformats.org/presentationml/2006/main">
  <p:tag name="PA" val="v3.0.1"/>
</p:tagLst>
</file>

<file path=ppt/tags/tag36.xml><?xml version="1.0" encoding="utf-8"?>
<p:tagLst xmlns:p="http://schemas.openxmlformats.org/presentationml/2006/main">
  <p:tag name="PA" val="v3.0.1"/>
</p:tagLst>
</file>

<file path=ppt/tags/tag37.xml><?xml version="1.0" encoding="utf-8"?>
<p:tagLst xmlns:p="http://schemas.openxmlformats.org/presentationml/2006/main">
  <p:tag name="PA" val="v3.0.1"/>
</p:tagLst>
</file>

<file path=ppt/tags/tag38.xml><?xml version="1.0" encoding="utf-8"?>
<p:tagLst xmlns:p="http://schemas.openxmlformats.org/presentationml/2006/main">
  <p:tag name="PA" val="v3.0.1"/>
</p:tagLst>
</file>

<file path=ppt/tags/tag39.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PA" val="v3.0.1"/>
</p:tagLst>
</file>

<file path=ppt/tags/tag41.xml><?xml version="1.0" encoding="utf-8"?>
<p:tagLst xmlns:p="http://schemas.openxmlformats.org/presentationml/2006/main">
  <p:tag name="PA" val="v3.0.1"/>
</p:tagLst>
</file>

<file path=ppt/tags/tag42.xml><?xml version="1.0" encoding="utf-8"?>
<p:tagLst xmlns:p="http://schemas.openxmlformats.org/presentationml/2006/main">
  <p:tag name="PA" val="v3.0.1"/>
</p:tagLst>
</file>

<file path=ppt/tags/tag43.xml><?xml version="1.0" encoding="utf-8"?>
<p:tagLst xmlns:p="http://schemas.openxmlformats.org/presentationml/2006/main">
  <p:tag name="PA" val="v3.0.1"/>
</p:tagLst>
</file>

<file path=ppt/tags/tag44.xml><?xml version="1.0" encoding="utf-8"?>
<p:tagLst xmlns:p="http://schemas.openxmlformats.org/presentationml/2006/main">
  <p:tag name="PA" val="v3.0.1"/>
</p:tagLst>
</file>

<file path=ppt/tags/tag45.xml><?xml version="1.0" encoding="utf-8"?>
<p:tagLst xmlns:p="http://schemas.openxmlformats.org/presentationml/2006/main">
  <p:tag name="PA" val="v3.0.1"/>
</p:tagLst>
</file>

<file path=ppt/tags/tag46.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 name="ISPRING_PLAYERS_CUSTOMIZATION" val="UEsDBBQAAgAIAEgKZ0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ICmdJSFXgZSkDAACGDAAAJwAAAHVuaXZlcnNhbC9mbGFzaF9wdWJsaXNoaW5nX3NldHRpbmdzLnhtbNVX227aMBi+5yksT70saTt6GEqopgJatRZQYVt7VZnYEKuOncU2lF7tafZge5L9joGC2nXpAWkTQsT/4fvPf0x4fJsKNGG55kpGeLe6gxGTsaJcjiP8ZdDePsJIGyIpEUqyCEuF0XGjEmZ2KLhO+swYENUIYKSuZybCiTFZPQim02mV6yx3XCWsAXxdjVUaZDnTTBqWB5kgM/gxs4xpPEcoAQDfVMm5WqNSQSj0SOeKWsEQp+C55C4oItqC6AQHXmxI4ptxrqykJ0qoHOXjYYTf7R24z0LGQzV5yqTLiW4A0ZFNnVDKnRdE9PkdQwnj4wTcPaxhNOXUJBHeqzkUkA4eohTYPnTiUE4U5ECaOXzKDKHEEH/09gy7NXpB8CQ6kyTl8QA4yMUf4ebg+tNVr3Vxdtr5fD3ods8Gpz3vRKETrOOEwbqhEBxSNo/Z0k5IjCFxAn6DzogIzcJglbQQGym55pw7o6ESkPtCC9ooHTLaISlbqUb/hss2SO5iNIJAxCzCH3NOBEbcEMHjpbK2Q224KareXpVEgAXtydB5H9+b99mJE5JrturWgqNdzuPGN2UFRTNlkeA3DBmFIH6bwlPC0Gpx0ChXaUGF9jFICw4WJ5xNGT0ucjoH/JOhKzCRWtCEXs0EM97Cd8vv0JCNVA64jEygs4HOtcevPgs4I1rfg5KFj1v9s9Nm6/q002xdbrkACZ0QGT8THArO0sxsBJ/MkFRmoQfpiInVrCgK5bTglYmt+vIyaJ5a4cv81sVYgd5gSTZj5TmF+asHpc0mZFIMohuuAhpGkENJPCYwYlgXXFpWFjAmEikpZojEsNa0G+sJV1YDxQ+wh9Yv99DrIy6L0xhWG1jMKctLQe7s7r2v7R8cHn2oV4NfP35uP6k0X/g9QZw5v/FPnlz5y7X/cBuGgdvSjy9tk9t/c2f3Llpfy+S107oclCppq18KrltGqvu5jNSFf8n0Vl4wpVyApTT2QwZrSfCUG0bfssVe0Caverf7HttMm2ww5teMxn8Tsj8tr4lr98IwePTi6jgplzyFRLiVuLztNvZrO3DTfJRVqQDa+n+HRuU3UEsDBBQAAgAIAEgKZ0lWAZnTqgIAAFUKAAAhAAAAdW5pdmVyc2FsL2ZsYXNoX3NraW5fc2V0dGluZ3MueG1slVZRb9owEH7fr0DsvWmnqd0kF6mlTKrE1mqt+u4kR2Lh2JF9gfHvZzt24wCBgFUJf/d9d+fz+SjRayZmXyYTkkku1RsgMlFoiwRswvL7adogSnGVSYEg8EpIVVE+nX395T4kccxzKrkBNVazohl0Yb7d2jVG4mOcFmSyqqnYLWUhr1KarQslG5GfTa3c1aA4E2vDvP55N1/cDTE50/iMUPVyWvywa5ykVqA12JRuF3adVXGaAg+Rrt1npKYLdfr0e7IN0wyd7OHGriFZTQvoF/n03ZiLMd4vFiD8w7NHqDndgbrIuayb+pIeqZUsbEEvChI0XNLcPD8jeLq266zAHsgGOhvCl+f7k10RyX+N3z2xz1VJ/mrrujcQ7KWnHGaoGiBJ2LU2XcrtS4PmfcBsRbk2hBjqSK8m6Vfa6OCmj3W8v7BlIo99eaSjfEjeVDBvE47c9fGOP58/ulkRO/3EogwVbDwYpdiBHfOPqesBMwI75htnObwIvjvMYN/UisIlP1J/nafrb6wgqNnm3hp2wWojLe3T1VGqHgicSuYw0zadd1aBvTeSOKxNKTnIiQi6YQVFJsVvy0t37jCaJHsG32vHO4sgQw7HGs7laMZ0XC637/ejt/Ybsv1Z6A7X7idopvj9lCLSrKzMz5KeTrzOPBNTmGlyXGHnpKGDehYrGWlc7CFRRdUa1LuUfGwYIRH0WPeyfVxDdJJENSDJ8SoT7+RY+UVTpaAW5tYY6FDlPtgSS1aU3PzhB4Mt5HuKAWsrxdL4E5R99mUE+CYAqrIydG27aS1Vw5Fx2EB4/BHgjjx0NqJNlw413AMuYYVxy3lkVE/6WdH1Sn+GRPgR/odJq+d4zzKi7ZGm2p2s9/LDGO5y6Q3mMM5s88WTzO19L/UcG/thBQ1o/538D1BLAwQUAAIACABICmdJzYCQx/4CAACXCwAAJgAAAHVuaXZlcnNhbC9odG1sX3B1Ymxpc2hpbmdfc2V0dGluZ3MueG1szZZvTxoxGMDf8ymaLr6UU+fUkTvMIhiJToiwTV+Zci1cY6+9tT3wfLVPsw+2T7KnV0CIjp1GloUQ6NM+v+df+7Th8X0q0IRpw5WM8G59ByMmY0W5HEf4y+B0+wgjY4mkRCjJIiwVRsfNWpjlQ8FN0mfWwlKDACNNI7MRTqzNGkEwnU7r3GTazSqRW+CbeqzSINPMMGmZDjJBCvixRcYMnhEqAOCbKjlTa9ZqCIWe9FnRXDDEKXguuQuKiDObChz4VUMS3421yiU9UUJppMfDCL/bO3Cf+RpPavGUSZcS0wShE9sGoZQ7J4jo8weGEsbHCXh7uI/RlFObRHhv31FgdfCUUrJ95MRRThSkQNoZPmWWUGKJH3p7lt1bMxd4ES0kSXk8gBnkwo9wa3B7dtNrX110Ls9vB93uxaDT806UOsEqJwxWDYXgkMp1zBZ2QmItiRPwG3RGRBgWBsui+bKRkivOuTEaKgGpL7UwGoGnoojwJ82JwIhbIni8mLVEj5k95QJicLq79ZG0+BHo440Tog1bNjSfMS6LcfObygVFhcqR4HcMWYUgojyFfwlDy+lGI63SUiqIscgIThmacDZl9LjM0gz4J0M3YCLNQRM2XyaY9Ra+5/wBDdlIaeAyMoGtCnJuPL/+InBGjHmEkrmPW/2LTqt927lsta+3XICEToiMXwiHErI0sxvhkwJJZed6kI6Y5IaVRaGclnNVYqu/vgyGp7nwZX7rYiyhN1iSzVh5SWH+6kFlswmZlAfRHa4SDUeQQ0k8EyZiOO5c5qwqMCYSKSkKRGJoVMYd6wlXuQGJP8AebV7voddHXJajMdwcYFFTpishd3b33u9/ODg8+tioB79+/NxeqzRr4T1BnDnfw0/WNvFFI3/aDcPA9c7n27DV+b/qwr2r9tcqmbpsXw8qFandr4TrVlnVPa+y6spfG72lK6OSC9Bmxv7YQKMRPOWW0bfcNK8o/Pr712+LNyr8BqNYu33/3yD8aPHcWnlfhcGzD8AayFcf083ab1BLAwQUAAIACABICmdJgBbqHYsBAAAfBgAAHwAAAHVuaXZlcnNhbC9odG1sX3NraW5fc2V0dGluZ3MuanONlFFPwjAQx9/5FEt9NQSNAfXNCCYmPJjIm/GhG8dY6Nqm7SaT8N1th5Ouu8l6L/TPr//r3dI7jCK7SEKix+hQ/673b+19rYHTjCrguq2zHj13OtEsW8Mqy4FlHEiAlM3RP/l4JjBjwmvTuHp3ttrzI8L9s6FM+7hELBSiaexwiYBfiLbHDn//iSOvrlNNXqPjwhjBx4ngBrgZc6FyWjPk6qVefokBLEpQF9ANTaBlejt10UeeHbtcInJJebUUqRjHNNmlShR83Zd/W0lQ9pPvTsDkYfa8mPkAy7R5NZCHiRf3LvpJqUBr+M07XbhAYUZjYJ7vpF7/oC3jbkEBXWY6Mw39dOPCpyVNodOlbk9tQ63XUM7A3vRdTzJagRpiJWQhB3xAqUTqOjLEskGZoOuMpyduPnGBcu6yzrbP8Fzo3dwFaT0hETyhLfb88r7ZEYIaAU1rLDV5dZB3idkxTORIDoFo2LQq8Tliwjni9h8RocbQZJvb8WCHo20DVTtQKyGYvf3npXuGuUbHH1BLAwQUAAIACABICmdJ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ICmdJsO1dV24AAAB2AAAAHAAAAHVuaXZlcnNhbC9sb2NhbF9zZXR0aW5ncy54bWwNzD0OwjAMQOG9p7C8l5+NoWk3NhAS5QBWY1Akx0aJheD2eHvDpzct3yrw4daLacLj7oDAulku+kr4WM/jCaE7aSYx5YRqCMs8TGIbyZ3dA3Z4C/24rVwjnK9UQ94ad1YnjzOMcInns3DG/Tz8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ICmdJF6nhQW8BAAD7AgAAKQAAAHVuaXZlcnNhbC9za2luX2N1c3RvbWl6YXRpb25fc2V0dGluZ3MueG1sjVLbatwwEH3PV4j8wEoa3Qzugm4ufklCspBnd60W00QulkJL0cdXTrJsttnQap5mzpkzzOi06fsU7VPK8+P0e8jTHO9CzlP8lrYXCLX7+WFebpaQQk6bY+V+iuP8s49f57VWqykPcRyW0a5o2mLUPT+kpFZO1YwZRpFknnqFnOe2Yg24BmzFHCW23fwl8aK7hH2I+bxquzlB3zf0MYUl93EMv7Zwyn4LnW7weRnGqfLSVrA1ymFqcWwNxAiX3BeqAUAgyx1xuEjZSE2Qx4xjKEZRoIAI56QRhUjKoWZdI6oK841ATDJGXaGe1m6ktXHUFgkNIbpO86qxpeuMxBgRQoC5wgV0BqPKhqqhQa0HBAcGRNFGEwWos53pWPHOC8uRol5gXJgxgPHxuMft3p7rWP3vdQ7n/Ifg2S84i67e2pwxV7t/WpZK3oXHHw9DDujLkEI/frq8ufV3/mqnd/311eWrN599fGCuhq2bf+jvP1BLAwQUAAIACABICmdJ4I5dmJ8NAACESAAAFwAAAHVuaXZlcnNhbC91bml2ZXJzYWwucG5n7dz7W1JpHgBwvFbemMaaLjNpObOaOSpqpaZItl1sRG2ymWw0xUzdGg2LIUVExGoba4vKKUFRskmtRiV1Bm8gqKll3lpLNBRMEyxEUgRCbovtVDLP/gH7w/F5PD74fnm/r4fPOd/v+cE3Z1/oHmuLtRYgEMh6b9DO/SCQCQkEMn691Fz/m33fqVr1P4xQ+/fsAFX2fPFK/8I0MTAkEASqIlqqY830r5elBB1CgUA2rQvfRh3IO0dBoKA1e3cGHkiLFo+wLhTGc9tfTBEu3ELsW3HmUgmC+n1fe+i/f6gzM/LbIL/men95kin2x+Z/b/K74ppiKcDS3ozMvq0bUEO9yGTp6qVNSM+9CQPoo9f4aBpWwHskmBiqSXQi2sMCMHOTTy4i7fHqKqSdiflqRJbRhwMBb1UeTTlN+edw03CkTvgo16lveyvIxArC/nBI2WDSf000sQuhnRfRVs2bUZK2DcUvmkJ/iDAvdRZO8KTC3rYSazODd7PZ163gkbwCYfdz/0H/xQP6Q1Qb+/cJ5nmwvQW8wOIvC3NZQ6IzUq/vkKGSfQxGjMxvGBGOBZ8scT0HdgwgLZ4yi73iRss1g6X9vDYle9mBFb+Ir4tXLkrNNDctZa8gGax0+4Mstqmz8aMb91KD4+UJvR9GRm1K76+4YRj7NMsWfvPWzSRaEm1Rtskt6yFmpeyjBst1MDd1DFoeRD/AjNxU4439OJIKOVdy3zD2ljkFYbzSLB4bj21blI1mRHCGmDkanNlPPNZDAi9sry55PbKfzBzy+jBSd8b563N/M4zdMmpqe2fjRq4L12VRtnTrpXD9xGsMTvzPRoRl+02vuX4nudE51V30YYS9Dh7r/LVh7B0jJ9L2XYFD0UPRHh+z9f24HWEBJzwy+Kx3Wi2FX3G4knQ3vfZAAlL+cWQaYREc+5dYa59m000WnfJO+YVF2aJNjMP1ExtAWX9kOyJ7BeFo8LPGEk9sTeKHkZQl4REWwYaxx9nLHPd9u49+kH5wUba5tZ+Q9BN7GthcbmJse3vpV5H3eK7XhwqgH4n5kVr2RxjGfmsSCiFcyK5mVjOPfMx2k6PnSDLONeS4+hPS+l3rh/bLTtzt4k19PJvDzQBdgC5AF6AL0AXoAnQBugBdgC5AF6AL0AXoAnQBugBdgC5AF6AL0AXoAnQBugBdgC5AF6AL0AXoAnQBugBdgC5AF6AL0AXoAnQBugBdgC5AF6AL0AXoAnQBugBdgC5AF6AL0AXoAnQBuv9vdIvvZ6jfzjzK8Ou1vxeD18hevmg9r8OM7CHaFfrj5ufaap3CiigizrZeiRDdoz2jnciL0UoH8SpxrS59qhZF5vjJ03q6BtQBmrl+PJO3S5jeFTSm8BElK1+VUUNDsTDMNm5ux8O4B38uRaw3Eb1hs9BeI/XUpcDAt2E6tRRG8z65jQ/z8OIXwfDaMZZQKWP0PINldcfBYn2JSglLpx3D945vK65L8IDJp4Zqfn1MUGKk26QooWwgqr1tJ9fimZKf2D115aqMfnhC4SNOJivQvPOYWMnr0p78KnvF6j9FsQ9vXQ9xX0OSgmdzcpQSjDEq1A1s1k6JSNZ9ywolT3s2FMw2VaREIXspvJADPbqYQHpm0o1lXr8pdTUrIrwiCQ3RSP9yW/EyujhHwMfrcJD9nF5owstqVgcDLHqg/r02niecOISYt5SUqpVzp+8//G9a8eZ3aUV3zwqtW5b9ogmHgDXFJ7MxOPyVgf7QWhTpkwIdC6xbRkM3+FzMXnnV9hKXyvKHD4rDvuTslVWBb3T8K0quIPGRlCIZvXwpVCSWBmrnk9LLoQPv/2E80nppV7C5QH7sitC3mWJ7S6NhQPNz8tHfnI4MHCmtVfWdQpgJAuh0AmZjkMLOhqk9ZJTa9TC9wE2FpSiSfUXixpAaGX0+mPyeWNoWc1PBFjNBcSPaUnNWqK6rY/Bgpt6uEOKa5SSOqCVmtx3yvcbR2YVYU4H/Fvmgs/DBxPCEf69TlpFmtg8MPS3dzEl+ipQgehRImN8buY1Azskv24yEeb1pOOPLr51GVXJgYhvBsd2V8wtLOZlNlk30/tbx/j651ppRzc6YcXbxdleVrbNTVRVsvS0dbvYXP4bBH8IRlb0OfjroXAn8xHMVbhWvCENxmh/APReH/+LkluhWA4oIzlpJ4YbN1mh8paKkL0+1pKhQ8uZ6nFWvZ/WOtw6sDnmumiJMrj9GwCQ518CeMC0/Y4K1Ri1/gk1ty2IzxpYJME02gqqygMqy9h4iklWoEB3nrTxLm9WQOtKZ5Tf1YHaOpJNzH8k0C6nGUEze6dMu5sIOR/8wlVVFIvRcOo9+UWsnylV3cXFFtROlGeu6ZMKxiCALON6I1Ulck4nULtwWWs0Hih/LWdywFN+LGjGxu6ZVwN+tojXjJjlkSQE+riJmvI91nZN3rtGZulzXx6mNQY5vg+crxgdVfj0DXsNy6safcLc6ld79VVQYX3fPzpKAaWPPBbbHbLZ6adW1pCVnRlaNT2hV4wlkLGNI9t/CddtqilpYp9U96FPbSVPVVXliB92gqDxePZ/aos1NrIxXh2AcR9Nh8pjLKU141cT0ZSZLlIVYd6BckXoEFT0wfnIuUMMHU4S2V0sFLA1aX4/UnLyhtDUP1fna2W3d7GP2q80c/QIy31kdtjHhTpLJIREnWEgzwdb0AWEOicPNFE/3Fw39URRLb0Fn0pT1Us+rmHBGOZ6fRAvqVmVuhIRhCzi9ZAXWAWUmD7jNGcc+j0s9TLykr3zeAvAYulihGi5n3emx6EIfqdfRfHnlvvnnMQsJR8zlBF+7gbtjclMU/t7Wgz/Rn6AnOUPP88ueTsedapsKaUigaxTd6VR3WxK34+TYyWibQrhFlw6fz5UT+NQDX6g87BkNsDSybqSAxWZgvWTCp3B97SAEmLjMDzhVRr3wcTrBZVOCflCYK2hetNSp+M+/Q23ycRdpBRZDNU0CNbohqtgfyZ3/6kqHMUoXIAnbcPBAr2id6vZVY+kNU8F5+8y02R4/CYUhG4jUzW/le8NOFwZponH2dyIT3CBDJ6qmNUcLjcynqwlxeCotbF+N8T/aXjC0ZznDrOGAERROd4xqijr3Sp0KhcpLcVDlSpJIU6SQRiCm+RxNnvtwgP6yDNdf/tbgrpyOnE5vfob0JVPB81OOngFrZWKtRuWEZMy0X+Qsz9dW1z3GH4rqUDlCNGsabBIzwT0LLvN+ROCz63VWpSo/kgtd7oEeCD+aeFm0E2mMhkJP68jfx8gYtZKOBu+GorEG3VewRGaFbZlo7pS2kYlvyKxkM5oJytHmM6tmfJZjnt8Xyr7/R48uwPKf9vh6+6f+TbWKGagLhJOkv52HJ3ap5D3cqa7L+su/rsC8x6L179SXidA/0LpDR3ulOcfpTsVluIqZgxPJqrSksPVClfunJFHw6wp3WG1omiKGtwvBG2Vn6AtUjL+rnLFaiBYKKQoZkzeivnm8klxfmSy40CMe3wTxInr8ZrfnXS3Oix31JNQX8RouVcaFXR3ZI9xWT+HwqdlN/1JIbrEE2pmImOiX+xDTVIfGI6fsqL4lh1N9hMkREoXWS2DR9flakvTAoC+TsfGme9PbsZe1/Ew/pYjGymiMJzYTYdq0F5iYp+c5rMGYl1zaOcxkVWTxq5PMwfHXM7Np7xoNBtzEdlfZOR6lrls0BesXmfbPP4BJ5esuVMhw3Fr82I84XYjyeR63VtI37hF2/fCMD82PyKlSpNrRDjF6iRLqp42ZheL+bP0lYXuEm+c8lEG+5nuJ4pengmXA1G9aH/Xqi+wYVy3REPHyoUQnfd1i1jHiT9Z/ZuwuPVMRozqFJ/eG770Mhe5GRE97xD8Zb//z5seJHb1uJkAzUKs00Gh9d5BLDJifjDFSdnvz1U5fCFV0ltyJmnFqVsaJsYQTXm1+yrn+cZOSO/pS640HRWPFf+gQPvLfOThGpuzZQX138j0eUj+5o0PEvfWhT0ntXeiNZbFTJtwRFTuhNKHzfQPDWGtijLIlnS9y8Et1U5SRVFhSkQO2EVZ/FRxAE5whdoyM97yPHYa+i5VO7LbBXaMq4b+6eIJxA0+UX8H4OMVhzd7RZM3XDQH3R5jgpITjpR82S/lN3316E5RalYTKUAoKVjXtUSiFVKp69rG7sfQzXrN6nAhz80fal0d3L3EhNnYUvv8T65T6sjddExWC4LHwuuEnHjQseaPs/LhA9wLypdei1n/0iD7QDSJ8/EvX4a5U/WKePsx4M9p8keP7E9K25eKGuTQMY1F3V/e5PpxA6/e66qvwEHKX2Ge8ofZFhZUU2vPxI3A8ZLrd3gq1ec+ihtDtxHZE0ew5hNBWu3ATcZLKPGr5ApUNznM9yN2mL07gEbdoNdP6h44yU8fJ1CUNh/IXd9fu/IWPQag9u1u7vUkNu2IXR/T4uKlM8tb/+UQwDc14C5m1HBF0yuncTz0MWs+DXpBkjGRmvMO4n55t8DCDGP3GvNRVAsXKp75h/dzJ+mECq/bPNNgDZ9XCJjZ+Sv7jXKewnaXJf93jpsQKHt7z+CKbklcWRo1+varBskSMu+9xxGB5bomIH04x1XoU6/RtpOrRr3uIZ0sr/jrVXfPSdWUbat11S1wjQ2qebTCDgvRfe3eF7qzcgcj+D1BLAwQUAAIACABICmdJy/yDJEoAAABqAAAAGwAAAHVuaXZlcnNhbC91bml2ZXJzYWwucG5nLnhtbLOxr8jNUShLLSrOzM+zVTLUM1Cyt+PlsikoSi3LTC1XqACKAQUhQEmhEsg1QnDLM1NKMmyVLCzNEGIZqZnpGSW2SmbmCIX6QCMBUEsBAgAAFAACAAgASApnSRUOrShkBAAABxEAAB0AAAAAAAAAAQAAAAAAAAAAAHVuaXZlcnNhbC9jb21tb25fbWVzc2FnZXMubG5nUEsBAgAAFAACAAgASApnSUhV4GUpAwAAhgwAACcAAAAAAAAAAQAAAAAAnwQAAHVuaXZlcnNhbC9mbGFzaF9wdWJsaXNoaW5nX3NldHRpbmdzLnhtbFBLAQIAABQAAgAIAEgKZ0lWAZnTqgIAAFUKAAAhAAAAAAAAAAEAAAAAAA0IAAB1bml2ZXJzYWwvZmxhc2hfc2tpbl9zZXR0aW5ncy54bWxQSwECAAAUAAIACABICmdJzYCQx/4CAACXCwAAJgAAAAAAAAABAAAAAAD2CgAAdW5pdmVyc2FsL2h0bWxfcHVibGlzaGluZ19zZXR0aW5ncy54bWxQSwECAAAUAAIACABICmdJgBbqHYsBAAAfBgAAHwAAAAAAAAABAAAAAAA4DgAAdW5pdmVyc2FsL2h0bWxfc2tpbl9zZXR0aW5ncy5qc1BLAQIAABQAAgAIAEgKZ0k9PC/RwQAAAOUBAAAaAAAAAAAAAAEAAAAAAAAQAAB1bml2ZXJzYWwvaTE4bl9wcmVzZXRzLnhtbFBLAQIAABQAAgAIAEgKZ0mw7V1XbgAAAHYAAAAcAAAAAAAAAAEAAAAAAPkQAAB1bml2ZXJzYWwvbG9jYWxfc2V0dGluZ3MueG1sUEsBAgAAFAACAAgARJRXRyO0Tvv7AgAAsAgAABQAAAAAAAAAAQAAAAAAoREAAHVuaXZlcnNhbC9wbGF5ZXIueG1sUEsBAgAAFAACAAgASApnSRep4UFvAQAA+wIAACkAAAAAAAAAAQAAAAAAzhQAAHVuaXZlcnNhbC9za2luX2N1c3RvbWl6YXRpb25fc2V0dGluZ3MueG1sUEsBAgAAFAACAAgASApnSeCOXZifDQAAhEgAABcAAAAAAAAAAAAAAAAAhBYAAHVuaXZlcnNhbC91bml2ZXJzYWwucG5nUEsBAgAAFAACAAgASApnScv8gyRKAAAAagAAABsAAAAAAAAAAQAAAAAAWCQAAHVuaXZlcnNhbC91bml2ZXJzYWwucG5nLnhtbFBLBQYAAAAACwALAEkDAADbJAAAAAA="/>
  <p:tag name="ISPRING_PRESENTATION_TITLE" val="16"/>
  <p:tag name="ISPRING_RESOURCE_PATHS_HASH_PRESENTER" val="f34342147314a45924a7fe641f567e2d42d5a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FA218208-AB84-410B-9906-D1F0D427FBF5"/>
  <p:tag name="ISPRINGCLOUDFOLDERID" val="0"/>
  <p:tag name="ISPRINGCLOUDFOLDERPATH" val="Repository"/>
  <p:tag name="ISPRINGONLINEFOLDERID" val="0"/>
  <p:tag name="ISPRINGONLINEFOLDERPATH" val="Content List"/>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9"/>
  <p:tag name="KSO_WM_UNIT_ID" val="custom20164482_4*p_i*1_9"/>
  <p:tag name="KSO_WM_UNIT_LAYERLEVEL" val="1_1"/>
  <p:tag name="KSO_WM_DIAGRAM_GROUP_CODE" val="p1-1"/>
  <p:tag name="KSO_WM_UNIT_LINE_FORE_SCHEMECOLOR_INDEX" val="9"/>
  <p:tag name="KSO_WM_UNIT_LINE_FILL_TYPE" val="2"/>
</p:tagLst>
</file>

<file path=ppt/tags/tag7.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0"/>
  <p:tag name="KSO_WM_UNIT_ID" val="custom20164482_4*p_i*1_10"/>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1"/>
  <p:tag name="KSO_WM_UNIT_ID" val="custom20164482_4*p_i*1_11"/>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2"/>
  <p:tag name="KSO_WM_UNIT_ID" val="custom20164482_4*p_i*1_12"/>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heme/theme1.xml><?xml version="1.0" encoding="utf-8"?>
<a:theme xmlns:a="http://schemas.openxmlformats.org/drawingml/2006/main" name="Office 主题​​">
  <a:themeElements>
    <a:clrScheme name="自定义 1845">
      <a:dk1>
        <a:srgbClr val="262626"/>
      </a:dk1>
      <a:lt1>
        <a:srgbClr val="FFFFFF"/>
      </a:lt1>
      <a:dk2>
        <a:srgbClr val="4067B2"/>
      </a:dk2>
      <a:lt2>
        <a:srgbClr val="94659C"/>
      </a:lt2>
      <a:accent1>
        <a:srgbClr val="94659C"/>
      </a:accent1>
      <a:accent2>
        <a:srgbClr val="4067B2"/>
      </a:accent2>
      <a:accent3>
        <a:srgbClr val="94659C"/>
      </a:accent3>
      <a:accent4>
        <a:srgbClr val="4067B2"/>
      </a:accent4>
      <a:accent5>
        <a:srgbClr val="94659C"/>
      </a:accent5>
      <a:accent6>
        <a:srgbClr val="4067B2"/>
      </a:accent6>
      <a:hlink>
        <a:srgbClr val="21A5FF"/>
      </a:hlink>
      <a:folHlink>
        <a:srgbClr val="4D4D4D"/>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5527</Words>
  <Application>WPS 演示</Application>
  <PresentationFormat>自定义</PresentationFormat>
  <Paragraphs>404</Paragraphs>
  <Slides>25</Slides>
  <Notes>8</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微软雅黑</vt:lpstr>
      <vt:lpstr>MS PGothic</vt:lpstr>
      <vt:lpstr>Arial</vt:lpstr>
      <vt:lpstr>Calibri</vt:lpstr>
      <vt:lpstr>BrowalliaUPC</vt:lpstr>
      <vt:lpstr>Agency FB</vt:lpstr>
      <vt:lpstr>Trebuchet MS</vt:lpstr>
      <vt:lpstr>Franklin Gothic Book</vt:lpstr>
      <vt:lpstr>Cambria Math</vt:lpstr>
      <vt:lpstr>Franklin Gothic Medium</vt:lpstr>
      <vt:lpstr>Arial Unicode MS</vt:lpstr>
      <vt:lpstr>Calibri</vt:lpstr>
      <vt:lpstr>思源黑体 Normal</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抖音战狼</cp:lastModifiedBy>
  <cp:revision>123</cp:revision>
  <dcterms:created xsi:type="dcterms:W3CDTF">2015-07-10T10:13:00Z</dcterms:created>
  <dcterms:modified xsi:type="dcterms:W3CDTF">2021-07-04T04:16:37Z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