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521" r:id="rId3"/>
    <p:sldId id="482" r:id="rId4"/>
    <p:sldId id="659" r:id="rId5"/>
    <p:sldId id="483" r:id="rId7"/>
    <p:sldId id="484" r:id="rId8"/>
    <p:sldId id="594" r:id="rId9"/>
    <p:sldId id="656" r:id="rId10"/>
    <p:sldId id="657" r:id="rId11"/>
    <p:sldId id="658" r:id="rId12"/>
    <p:sldId id="489" r:id="rId13"/>
    <p:sldId id="547" r:id="rId14"/>
    <p:sldId id="660" r:id="rId15"/>
    <p:sldId id="488" r:id="rId16"/>
    <p:sldId id="664" r:id="rId17"/>
    <p:sldId id="591" r:id="rId18"/>
    <p:sldId id="661" r:id="rId19"/>
    <p:sldId id="662" r:id="rId20"/>
    <p:sldId id="663" r:id="rId21"/>
    <p:sldId id="666" r:id="rId22"/>
    <p:sldId id="564" r:id="rId23"/>
    <p:sldId id="665" r:id="rId24"/>
    <p:sldId id="461" r:id="rId25"/>
    <p:sldId id="667" r:id="rId26"/>
    <p:sldId id="668" r:id="rId27"/>
    <p:sldId id="669" r:id="rId28"/>
    <p:sldId id="472" r:id="rId29"/>
  </p:sldIdLst>
  <p:sldSz cx="12190095" cy="6859270"/>
  <p:notesSz cx="6858000" cy="9144000"/>
  <p:custDataLst>
    <p:tags r:id="rId33"/>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a:srgbClr val="0000FF"/>
    <a:srgbClr val="0072BF"/>
    <a:srgbClr val="FF6600"/>
    <a:srgbClr val="FF3300"/>
    <a:srgbClr val="003366"/>
    <a:srgbClr val="303D56"/>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60"/>
  </p:normalViewPr>
  <p:slideViewPr>
    <p:cSldViewPr>
      <p:cViewPr>
        <p:scale>
          <a:sx n="90" d="100"/>
          <a:sy n="90" d="100"/>
        </p:scale>
        <p:origin x="-78" y="888"/>
      </p:cViewPr>
      <p:guideLst>
        <p:guide orient="horz" pos="2186"/>
        <p:guide pos="3845"/>
      </p:guideLst>
    </p:cSldViewPr>
  </p:slideViewPr>
  <p:notesTextViewPr>
    <p:cViewPr>
      <p:scale>
        <a:sx n="1" d="1"/>
        <a:sy n="1" d="1"/>
      </p:scale>
      <p:origin x="0" y="0"/>
    </p:cViewPr>
  </p:notesTextViewPr>
  <p:sorterViewPr>
    <p:cViewPr>
      <p:scale>
        <a:sx n="39" d="100"/>
        <a:sy n="39" d="100"/>
      </p:scale>
      <p:origin x="0" y="0"/>
    </p:cViewPr>
  </p:sorterViewPr>
  <p:notesViewPr>
    <p:cSldViewPr>
      <p:cViewPr varScale="1">
        <p:scale>
          <a:sx n="54" d="100"/>
          <a:sy n="54" d="100"/>
        </p:scale>
        <p:origin x="-2862" y="-102"/>
      </p:cViewPr>
      <p:guideLst>
        <p:guide orient="horz" pos="2914"/>
        <p:guide pos="216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39.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2"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rot="2700000">
            <a:off x="338715" y="353232"/>
            <a:ext cx="480016" cy="47999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4" name="矩形 3"/>
          <p:cNvSpPr/>
          <p:nvPr userDrawn="1"/>
        </p:nvSpPr>
        <p:spPr>
          <a:xfrm rot="2700000">
            <a:off x="713483" y="456666"/>
            <a:ext cx="386989" cy="38696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460" y="811316"/>
            <a:ext cx="1075463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1"/>
          <p:cNvSpPr>
            <a:spLocks noGrp="1"/>
          </p:cNvSpPr>
          <p:nvPr>
            <p:ph type="title"/>
          </p:nvPr>
        </p:nvSpPr>
        <p:spPr>
          <a:xfrm>
            <a:off x="1198662" y="372836"/>
            <a:ext cx="10971213" cy="536678"/>
          </a:xfrm>
          <a:prstGeom prst="rect">
            <a:avLst/>
          </a:prstGeom>
        </p:spPr>
        <p:txBody>
          <a:bodyPr/>
          <a:lstStyle>
            <a:lvl1pPr algn="l">
              <a:defRPr sz="20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A24A77-C0FC-4F46-BDDD-71E52B2BCA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8DE2B7-0FC3-407C-BF5E-7ECB1979E44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69" y="6357527"/>
            <a:ext cx="2742771" cy="365193"/>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7969" y="6357527"/>
            <a:ext cx="4114157" cy="365193"/>
          </a:xfrm>
        </p:spPr>
        <p:txBody>
          <a:bodyPr/>
          <a:lstStyle/>
          <a:p>
            <a:endParaRPr lang="zh-CN" altLang="en-US"/>
          </a:p>
        </p:txBody>
      </p:sp>
      <p:sp>
        <p:nvSpPr>
          <p:cNvPr id="4" name="灯片编号占位符 3"/>
          <p:cNvSpPr>
            <a:spLocks noGrp="1"/>
          </p:cNvSpPr>
          <p:nvPr>
            <p:ph type="sldNum" sz="quarter" idx="12"/>
          </p:nvPr>
        </p:nvSpPr>
        <p:spPr>
          <a:xfrm>
            <a:off x="8609255" y="6357527"/>
            <a:ext cx="2742771" cy="365193"/>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69" y="365216"/>
            <a:ext cx="10513957" cy="132589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69" y="1826077"/>
            <a:ext cx="10513957" cy="43524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069" y="6357921"/>
            <a:ext cx="2742771" cy="365215"/>
          </a:xfrm>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a:xfrm>
            <a:off x="4037969" y="6357921"/>
            <a:ext cx="4114157" cy="365215"/>
          </a:xfrm>
        </p:spPr>
        <p:txBody>
          <a:bodyPr/>
          <a:lstStyle/>
          <a:p>
            <a:endParaRPr lang="zh-CN" altLang="en-US"/>
          </a:p>
        </p:txBody>
      </p:sp>
      <p:sp>
        <p:nvSpPr>
          <p:cNvPr id="6" name="Slide Number Placeholder 5"/>
          <p:cNvSpPr>
            <a:spLocks noGrp="1"/>
          </p:cNvSpPr>
          <p:nvPr>
            <p:ph type="sldNum" sz="quarter" idx="12"/>
          </p:nvPr>
        </p:nvSpPr>
        <p:spPr>
          <a:xfrm>
            <a:off x="8609255" y="6357921"/>
            <a:ext cx="2742771" cy="365215"/>
          </a:xfrm>
        </p:spPr>
        <p:txBody>
          <a:bodyPr/>
          <a:lstStyle/>
          <a:p>
            <a:fld id="{A35F372B-0072-4BE8-B1FF-3116CE4E13A7}" type="slidenum">
              <a:rPr lang="zh-CN" altLang="en-US" smtClean="0"/>
            </a:fld>
            <a:endParaRPr lang="zh-CN" altLang="en-US"/>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2" y="170665"/>
            <a:ext cx="10513957" cy="427434"/>
          </a:xfrm>
        </p:spPr>
        <p:txBody>
          <a:bodyPr>
            <a:normAutofit/>
          </a:bodyPr>
          <a:lstStyle>
            <a:lvl1pPr marL="457200" indent="-457200">
              <a:buFont typeface="Wingdings" panose="05000000000000000000" pitchFamily="2" charset="2"/>
              <a:buChar char="u"/>
              <a:defRPr sz="2800" b="1">
                <a:solidFill>
                  <a:srgbClr val="463541"/>
                </a:solidFill>
              </a:defRPr>
            </a:lvl1pPr>
          </a:lstStyle>
          <a:p>
            <a:r>
              <a:rPr lang="zh-CN" altLang="en-US"/>
              <a:t>单击此处添加标题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66274" y="270823"/>
            <a:ext cx="1400810" cy="459105"/>
          </a:xfrm>
          <a:prstGeom prst="rect">
            <a:avLst/>
          </a:prstGeom>
          <a:noFill/>
        </p:spPr>
        <p:txBody>
          <a:bodyPr wrap="none" lIns="91403" tIns="45702" rIns="91403" bIns="45702" rtlCol="0">
            <a:spAutoFit/>
          </a:bodyPr>
          <a:lstStyle/>
          <a:p>
            <a:pPr algn="ctr" defTabSz="685800">
              <a:defRPr/>
            </a:pPr>
            <a:r>
              <a:rPr lang="zh-CN" altLang="en-US" b="1" dirty="0">
                <a:solidFill>
                  <a:schemeClr val="accent1"/>
                </a:solidFill>
                <a:latin typeface="微软雅黑" panose="020B0503020204020204" pitchFamily="34" charset="-122"/>
                <a:ea typeface="微软雅黑" panose="020B0503020204020204" pitchFamily="34" charset="-122"/>
              </a:rPr>
              <a:t>项目介绍</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381"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39834"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
        <p:nvSpPr>
          <p:cNvPr id="6" name="TextBox 5"/>
          <p:cNvSpPr txBox="1"/>
          <p:nvPr userDrawn="1"/>
        </p:nvSpPr>
        <p:spPr>
          <a:xfrm>
            <a:off x="0" y="7078716"/>
            <a:ext cx="5226894" cy="407670"/>
          </a:xfrm>
          <a:prstGeom prst="rect">
            <a:avLst/>
          </a:prstGeom>
          <a:noFill/>
        </p:spPr>
        <p:txBody>
          <a:bodyPr wrap="square" lIns="121864" tIns="60931" rIns="121864" bIns="60931" rtlCol="0">
            <a:spAutoFit/>
          </a:bodyPr>
          <a:lstStyle/>
          <a:p>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原创</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 盗版必究：搜  更多精品</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endParaRPr lang="zh-CN" altLang="en-US" sz="1865">
              <a:solidFill>
                <a:schemeClr val="bg2">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8" Type="http://schemas.openxmlformats.org/officeDocument/2006/relationships/slideLayout" Target="../slideLayouts/slideLayout6.xml"/><Relationship Id="rId27" Type="http://schemas.openxmlformats.org/officeDocument/2006/relationships/tags" Target="../tags/tag36.xml"/><Relationship Id="rId26" Type="http://schemas.openxmlformats.org/officeDocument/2006/relationships/tags" Target="../tags/tag35.xml"/><Relationship Id="rId25" Type="http://schemas.openxmlformats.org/officeDocument/2006/relationships/tags" Target="../tags/tag3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5.png"/><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tags" Target="../tags/tag6.xml"/><Relationship Id="rId10" Type="http://schemas.openxmlformats.org/officeDocument/2006/relationships/notesSlide" Target="../notesSlides/notesSlide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272"/>
          <p:cNvGrpSpPr/>
          <p:nvPr/>
        </p:nvGrpSpPr>
        <p:grpSpPr>
          <a:xfrm>
            <a:off x="338402" y="500894"/>
            <a:ext cx="11247267" cy="6627094"/>
            <a:chOff x="1611683" y="1446502"/>
            <a:chExt cx="5920633" cy="3198830"/>
          </a:xfrm>
          <a:solidFill>
            <a:schemeClr val="accent1">
              <a:lumMod val="20000"/>
              <a:lumOff val="80000"/>
            </a:schemeClr>
          </a:solidFill>
        </p:grpSpPr>
        <p:sp>
          <p:nvSpPr>
            <p:cNvPr id="1048838" name="Freeform 559"/>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39" name="Freeform 560"/>
            <p:cNvSpPr/>
            <p:nvPr/>
          </p:nvSpPr>
          <p:spPr bwMode="auto">
            <a:xfrm>
              <a:off x="4364192" y="2347921"/>
              <a:ext cx="128304" cy="24783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0" name="Freeform 561"/>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1" name="Freeform 562"/>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2" name="Freeform 563"/>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3" name="Freeform 564"/>
            <p:cNvSpPr/>
            <p:nvPr/>
          </p:nvSpPr>
          <p:spPr bwMode="auto">
            <a:xfrm>
              <a:off x="5194330" y="3786681"/>
              <a:ext cx="107468" cy="236869"/>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4" name="Freeform 565"/>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5" name="Freeform 566"/>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6" name="Freeform 567"/>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7" name="Freeform 568"/>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8" name="Freeform 569"/>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9" name="Freeform 570"/>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0" name="Freeform 571"/>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1" name="Freeform 572"/>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2" name="Freeform 573"/>
            <p:cNvSpPr/>
            <p:nvPr/>
          </p:nvSpPr>
          <p:spPr bwMode="auto">
            <a:xfrm>
              <a:off x="6716433" y="2724060"/>
              <a:ext cx="235773" cy="257704"/>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3" name="Freeform 574"/>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4" name="Freeform 575"/>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5" name="Freeform 576"/>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6" name="Freeform 577"/>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7" name="Freeform 578"/>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8" name="Freeform 579"/>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9" name="Freeform 580"/>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0" name="Freeform 581"/>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1" name="Freeform 582"/>
            <p:cNvSpPr/>
            <p:nvPr/>
          </p:nvSpPr>
          <p:spPr bwMode="auto">
            <a:xfrm>
              <a:off x="6931370" y="4324023"/>
              <a:ext cx="53735" cy="7457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2" name="Freeform 583"/>
            <p:cNvSpPr/>
            <p:nvPr/>
          </p:nvSpPr>
          <p:spPr bwMode="auto">
            <a:xfrm>
              <a:off x="6104521" y="3486208"/>
              <a:ext cx="172169" cy="183135"/>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3" name="Freeform 584"/>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4" name="Freeform 585"/>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5" name="Freeform 586"/>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6" name="Freeform 587"/>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7" name="Freeform 588"/>
            <p:cNvSpPr/>
            <p:nvPr/>
          </p:nvSpPr>
          <p:spPr bwMode="auto">
            <a:xfrm>
              <a:off x="6501497"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8" name="Freeform 589"/>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9" name="Freeform 590"/>
            <p:cNvSpPr/>
            <p:nvPr/>
          </p:nvSpPr>
          <p:spPr bwMode="auto">
            <a:xfrm>
              <a:off x="6505883"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0" name="Freeform 591"/>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1" name="Freeform 592"/>
            <p:cNvSpPr/>
            <p:nvPr/>
          </p:nvSpPr>
          <p:spPr bwMode="auto">
            <a:xfrm>
              <a:off x="6490530" y="3550909"/>
              <a:ext cx="97599" cy="11843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2" name="Freeform 593"/>
            <p:cNvSpPr/>
            <p:nvPr/>
          </p:nvSpPr>
          <p:spPr bwMode="auto">
            <a:xfrm>
              <a:off x="6265724" y="3690179"/>
              <a:ext cx="182038" cy="42768"/>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3" name="Freeform 594"/>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4" name="Freeform 595"/>
            <p:cNvSpPr/>
            <p:nvPr/>
          </p:nvSpPr>
          <p:spPr bwMode="auto">
            <a:xfrm>
              <a:off x="3012063" y="3174769"/>
              <a:ext cx="193004" cy="5373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5" name="Freeform 596"/>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6" name="Freeform 597"/>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7" name="Freeform 598"/>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8" name="Freeform 599"/>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9" name="Freeform 600"/>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0" name="Freeform 601"/>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1" name="Freeform 602"/>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2" name="Freeform 603"/>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3" name="Freeform 604"/>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4" name="Freeform 605"/>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5" name="Freeform 606"/>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6" name="Rectangle 607"/>
            <p:cNvSpPr>
              <a:spLocks noChangeArrowheads="1"/>
            </p:cNvSpPr>
            <p:nvPr/>
          </p:nvSpPr>
          <p:spPr bwMode="auto">
            <a:xfrm>
              <a:off x="5062736" y="3057432"/>
              <a:ext cx="0"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887" name="Freeform 608"/>
            <p:cNvSpPr/>
            <p:nvPr/>
          </p:nvSpPr>
          <p:spPr bwMode="auto">
            <a:xfrm>
              <a:off x="4912500" y="2799726"/>
              <a:ext cx="311439" cy="11733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8" name="Freeform 609"/>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9" name="Freeform 610"/>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0" name="Freeform 611"/>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1" name="Freeform 612"/>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2" name="Freeform 613"/>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3" name="Freeform 614"/>
            <p:cNvSpPr/>
            <p:nvPr/>
          </p:nvSpPr>
          <p:spPr bwMode="auto">
            <a:xfrm>
              <a:off x="5353340" y="3153934"/>
              <a:ext cx="128304" cy="150236"/>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4" name="Freeform 615"/>
            <p:cNvSpPr/>
            <p:nvPr/>
          </p:nvSpPr>
          <p:spPr bwMode="auto">
            <a:xfrm>
              <a:off x="5192137" y="3250436"/>
              <a:ext cx="182038" cy="10746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5" name="Freeform 616"/>
            <p:cNvSpPr/>
            <p:nvPr/>
          </p:nvSpPr>
          <p:spPr bwMode="auto">
            <a:xfrm>
              <a:off x="5062736" y="3003697"/>
              <a:ext cx="344338" cy="289507"/>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6" name="Freeform 617"/>
            <p:cNvSpPr/>
            <p:nvPr/>
          </p:nvSpPr>
          <p:spPr bwMode="auto">
            <a:xfrm>
              <a:off x="5353340" y="3185735"/>
              <a:ext cx="53734" cy="64701"/>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7" name="Freeform 618"/>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8" name="Freeform 619"/>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9" name="Freeform 620"/>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0" name="Freeform 621"/>
            <p:cNvSpPr/>
            <p:nvPr/>
          </p:nvSpPr>
          <p:spPr bwMode="auto">
            <a:xfrm>
              <a:off x="5223939" y="2842495"/>
              <a:ext cx="322405" cy="300473"/>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1" name="Freeform 622"/>
            <p:cNvSpPr/>
            <p:nvPr/>
          </p:nvSpPr>
          <p:spPr bwMode="auto">
            <a:xfrm>
              <a:off x="5503576" y="2907195"/>
              <a:ext cx="278541" cy="25660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2" name="Freeform 623"/>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3" name="Freeform 624"/>
            <p:cNvSpPr/>
            <p:nvPr/>
          </p:nvSpPr>
          <p:spPr bwMode="auto">
            <a:xfrm>
              <a:off x="5492609" y="2874296"/>
              <a:ext cx="246739" cy="183135"/>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4" name="Freeform 625"/>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5" name="Freeform 626"/>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6" name="Freeform 627"/>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7" name="Freeform 628"/>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8" name="Freeform 629"/>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9" name="Freeform 630"/>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0" name="Freeform 631"/>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1" name="Freeform 632"/>
            <p:cNvSpPr/>
            <p:nvPr/>
          </p:nvSpPr>
          <p:spPr bwMode="auto">
            <a:xfrm>
              <a:off x="4815998" y="2412621"/>
              <a:ext cx="107468" cy="7566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2" name="Freeform 633"/>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3" name="Freeform 634"/>
            <p:cNvSpPr/>
            <p:nvPr/>
          </p:nvSpPr>
          <p:spPr bwMode="auto">
            <a:xfrm>
              <a:off x="4858765" y="2423587"/>
              <a:ext cx="161203" cy="139270"/>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4" name="Freeform 635"/>
            <p:cNvSpPr/>
            <p:nvPr/>
          </p:nvSpPr>
          <p:spPr bwMode="auto">
            <a:xfrm>
              <a:off x="4826964" y="2358887"/>
              <a:ext cx="129401" cy="7566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5" name="Freeform 636"/>
            <p:cNvSpPr/>
            <p:nvPr/>
          </p:nvSpPr>
          <p:spPr bwMode="auto">
            <a:xfrm>
              <a:off x="4202989" y="3357905"/>
              <a:ext cx="129401"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6" name="Freeform 637"/>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7" name="Freeform 638"/>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8" name="Freeform 639"/>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9" name="Freeform 640"/>
            <p:cNvSpPr/>
            <p:nvPr/>
          </p:nvSpPr>
          <p:spPr bwMode="auto">
            <a:xfrm>
              <a:off x="4182153" y="3100199"/>
              <a:ext cx="203971" cy="22480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0" name="Freeform 641"/>
            <p:cNvSpPr/>
            <p:nvPr/>
          </p:nvSpPr>
          <p:spPr bwMode="auto">
            <a:xfrm>
              <a:off x="4880698" y="3013567"/>
              <a:ext cx="193004" cy="183135"/>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1" name="Freeform 642"/>
            <p:cNvSpPr/>
            <p:nvPr/>
          </p:nvSpPr>
          <p:spPr bwMode="auto">
            <a:xfrm>
              <a:off x="4622993" y="2981765"/>
              <a:ext cx="279637" cy="26867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2" name="Freeform 643"/>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3" name="Freeform 644"/>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4" name="Freeform 645"/>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5" name="Freeform 646"/>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6" name="Freeform 647"/>
            <p:cNvSpPr/>
            <p:nvPr/>
          </p:nvSpPr>
          <p:spPr bwMode="auto">
            <a:xfrm>
              <a:off x="4182153" y="3089233"/>
              <a:ext cx="139270" cy="11843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7" name="Freeform 648"/>
            <p:cNvSpPr/>
            <p:nvPr/>
          </p:nvSpPr>
          <p:spPr bwMode="auto">
            <a:xfrm>
              <a:off x="4192022"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8" name="Freeform 649"/>
            <p:cNvSpPr/>
            <p:nvPr/>
          </p:nvSpPr>
          <p:spPr bwMode="auto">
            <a:xfrm>
              <a:off x="4837930" y="3174769"/>
              <a:ext cx="278541" cy="3443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9" name="Freeform 650"/>
            <p:cNvSpPr/>
            <p:nvPr/>
          </p:nvSpPr>
          <p:spPr bwMode="auto">
            <a:xfrm>
              <a:off x="4321423" y="3400672"/>
              <a:ext cx="107468" cy="965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0" name="Freeform 651"/>
            <p:cNvSpPr/>
            <p:nvPr/>
          </p:nvSpPr>
          <p:spPr bwMode="auto">
            <a:xfrm>
              <a:off x="4267689" y="3432474"/>
              <a:ext cx="74570"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1" name="Freeform 652"/>
            <p:cNvSpPr/>
            <p:nvPr/>
          </p:nvSpPr>
          <p:spPr bwMode="auto">
            <a:xfrm>
              <a:off x="4234791" y="3411638"/>
              <a:ext cx="53734" cy="5373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2" name="Freeform 653"/>
            <p:cNvSpPr/>
            <p:nvPr/>
          </p:nvSpPr>
          <p:spPr bwMode="auto">
            <a:xfrm>
              <a:off x="4196409"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3" name="Freeform 654"/>
            <p:cNvSpPr/>
            <p:nvPr/>
          </p:nvSpPr>
          <p:spPr bwMode="auto">
            <a:xfrm>
              <a:off x="4239177" y="3411638"/>
              <a:ext cx="53734" cy="5373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4" name="Freeform 655"/>
            <p:cNvSpPr/>
            <p:nvPr/>
          </p:nvSpPr>
          <p:spPr bwMode="auto">
            <a:xfrm>
              <a:off x="4321423" y="3089233"/>
              <a:ext cx="1097" cy="10966"/>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5" name="Freeform 656"/>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6" name="Rectangle 657"/>
            <p:cNvSpPr>
              <a:spLocks noChangeArrowheads="1"/>
            </p:cNvSpPr>
            <p:nvPr/>
          </p:nvSpPr>
          <p:spPr bwMode="auto">
            <a:xfrm>
              <a:off x="4321423" y="3089233"/>
              <a:ext cx="0" cy="10966"/>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37" name="Freeform 658"/>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8" name="Freeform 659"/>
            <p:cNvSpPr/>
            <p:nvPr/>
          </p:nvSpPr>
          <p:spPr bwMode="auto">
            <a:xfrm>
              <a:off x="4342259" y="2874296"/>
              <a:ext cx="10966" cy="109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9" name="Freeform 660"/>
            <p:cNvSpPr/>
            <p:nvPr/>
          </p:nvSpPr>
          <p:spPr bwMode="auto">
            <a:xfrm>
              <a:off x="4353225" y="279972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0" name="Rectangle 661"/>
            <p:cNvSpPr>
              <a:spLocks noChangeArrowheads="1"/>
            </p:cNvSpPr>
            <p:nvPr/>
          </p:nvSpPr>
          <p:spPr bwMode="auto">
            <a:xfrm>
              <a:off x="4342259" y="2874296"/>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41" name="Freeform 662"/>
            <p:cNvSpPr/>
            <p:nvPr/>
          </p:nvSpPr>
          <p:spPr bwMode="auto">
            <a:xfrm>
              <a:off x="4353225" y="2799726"/>
              <a:ext cx="10966" cy="109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2" name="Freeform 663"/>
            <p:cNvSpPr/>
            <p:nvPr/>
          </p:nvSpPr>
          <p:spPr bwMode="auto">
            <a:xfrm>
              <a:off x="4310457" y="2755862"/>
              <a:ext cx="203971" cy="16120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3" name="Freeform 664"/>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4" name="Freeform 665"/>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5" name="Freeform 666"/>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6" name="Freeform 667"/>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7" name="Freeform 668"/>
            <p:cNvSpPr/>
            <p:nvPr/>
          </p:nvSpPr>
          <p:spPr bwMode="auto">
            <a:xfrm>
              <a:off x="4342259" y="2874296"/>
              <a:ext cx="2193" cy="21932"/>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8" name="Freeform 669"/>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9" name="Freeform 670"/>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0" name="Freeform 671"/>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1" name="Freeform 672"/>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2" name="Freeform 673"/>
            <p:cNvSpPr/>
            <p:nvPr/>
          </p:nvSpPr>
          <p:spPr bwMode="auto">
            <a:xfrm>
              <a:off x="5320441" y="2896229"/>
              <a:ext cx="10966" cy="10966"/>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3" name="Freeform 674"/>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4" name="Freeform 675"/>
            <p:cNvSpPr/>
            <p:nvPr/>
          </p:nvSpPr>
          <p:spPr bwMode="auto">
            <a:xfrm>
              <a:off x="5320441" y="2896229"/>
              <a:ext cx="10966" cy="10966"/>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5" name="Freeform 676"/>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6" name="Freeform 677"/>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7" name="Freeform 678"/>
            <p:cNvSpPr/>
            <p:nvPr/>
          </p:nvSpPr>
          <p:spPr bwMode="auto">
            <a:xfrm>
              <a:off x="6211990" y="3174769"/>
              <a:ext cx="118435" cy="24673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8" name="Freeform 679"/>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9" name="Freeform 680"/>
            <p:cNvSpPr/>
            <p:nvPr/>
          </p:nvSpPr>
          <p:spPr bwMode="auto">
            <a:xfrm>
              <a:off x="6216376" y="3174769"/>
              <a:ext cx="118435" cy="24673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0" name="Freeform 681"/>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1" name="Freeform 682"/>
            <p:cNvSpPr/>
            <p:nvPr/>
          </p:nvSpPr>
          <p:spPr bwMode="auto">
            <a:xfrm>
              <a:off x="5728382" y="2509124"/>
              <a:ext cx="1030819" cy="71938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2" name="Freeform 683"/>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3" name="Freeform 684"/>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4" name="Freeform 685"/>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5" name="Freeform 686"/>
            <p:cNvSpPr/>
            <p:nvPr/>
          </p:nvSpPr>
          <p:spPr bwMode="auto">
            <a:xfrm>
              <a:off x="4815998" y="1897212"/>
              <a:ext cx="183135" cy="39807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6" name="Freeform 687"/>
            <p:cNvSpPr/>
            <p:nvPr/>
          </p:nvSpPr>
          <p:spPr bwMode="auto">
            <a:xfrm>
              <a:off x="5010098" y="2531056"/>
              <a:ext cx="9870" cy="10966"/>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7" name="Freeform 688"/>
            <p:cNvSpPr/>
            <p:nvPr/>
          </p:nvSpPr>
          <p:spPr bwMode="auto">
            <a:xfrm>
              <a:off x="4934432" y="1446502"/>
              <a:ext cx="2597884" cy="13959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8" name="Freeform 689"/>
            <p:cNvSpPr/>
            <p:nvPr/>
          </p:nvSpPr>
          <p:spPr bwMode="auto">
            <a:xfrm>
              <a:off x="5331407" y="2896229"/>
              <a:ext cx="53734" cy="10966"/>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9" name="Freeform 690"/>
            <p:cNvSpPr/>
            <p:nvPr/>
          </p:nvSpPr>
          <p:spPr bwMode="auto">
            <a:xfrm>
              <a:off x="5256837" y="2445520"/>
              <a:ext cx="697448" cy="49347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0" name="Freeform 691"/>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1" name="Freeform 692"/>
            <p:cNvSpPr/>
            <p:nvPr/>
          </p:nvSpPr>
          <p:spPr bwMode="auto">
            <a:xfrm>
              <a:off x="4741428" y="2627558"/>
              <a:ext cx="10966" cy="109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2" name="Freeform 693"/>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3" name="Rectangle 694"/>
            <p:cNvSpPr>
              <a:spLocks noChangeArrowheads="1"/>
            </p:cNvSpPr>
            <p:nvPr/>
          </p:nvSpPr>
          <p:spPr bwMode="auto">
            <a:xfrm>
              <a:off x="4741428" y="2627558"/>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74" name="Freeform 695"/>
            <p:cNvSpPr/>
            <p:nvPr/>
          </p:nvSpPr>
          <p:spPr bwMode="auto">
            <a:xfrm>
              <a:off x="4622993" y="2627558"/>
              <a:ext cx="129401" cy="53734"/>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5" name="Freeform 696"/>
            <p:cNvSpPr/>
            <p:nvPr/>
          </p:nvSpPr>
          <p:spPr bwMode="auto">
            <a:xfrm>
              <a:off x="4386124" y="2562857"/>
              <a:ext cx="216033" cy="22590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6" name="Freeform 697"/>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7" name="Freeform 698"/>
            <p:cNvSpPr/>
            <p:nvPr/>
          </p:nvSpPr>
          <p:spPr bwMode="auto">
            <a:xfrm>
              <a:off x="4557196" y="2455389"/>
              <a:ext cx="162299" cy="203971"/>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8" name="Freeform 699"/>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9" name="Freeform 700"/>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0" name="Freeform 701"/>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1" name="Freeform 702"/>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2" name="Freeform 703"/>
            <p:cNvSpPr/>
            <p:nvPr/>
          </p:nvSpPr>
          <p:spPr bwMode="auto">
            <a:xfrm>
              <a:off x="4546230" y="1833608"/>
              <a:ext cx="441936" cy="52527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3" name="Freeform 704"/>
            <p:cNvSpPr/>
            <p:nvPr/>
          </p:nvSpPr>
          <p:spPr bwMode="auto">
            <a:xfrm>
              <a:off x="4654795" y="1941076"/>
              <a:ext cx="214937" cy="504443"/>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4" name="Freeform 705"/>
            <p:cNvSpPr/>
            <p:nvPr/>
          </p:nvSpPr>
          <p:spPr bwMode="auto">
            <a:xfrm>
              <a:off x="4837930" y="2531056"/>
              <a:ext cx="311439" cy="203971"/>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5" name="Freeform 706"/>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6" name="Freeform 707"/>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7" name="Freeform 708"/>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8" name="Freeform 709"/>
            <p:cNvSpPr/>
            <p:nvPr/>
          </p:nvSpPr>
          <p:spPr bwMode="auto">
            <a:xfrm>
              <a:off x="4806128" y="2638524"/>
              <a:ext cx="171072" cy="11733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9" name="Freeform 710"/>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0" name="Freeform 711"/>
            <p:cNvSpPr/>
            <p:nvPr/>
          </p:nvSpPr>
          <p:spPr bwMode="auto">
            <a:xfrm>
              <a:off x="4665761" y="2573824"/>
              <a:ext cx="118435" cy="64701"/>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1" name="Freeform 712"/>
            <p:cNvSpPr/>
            <p:nvPr/>
          </p:nvSpPr>
          <p:spPr bwMode="auto">
            <a:xfrm>
              <a:off x="4741428" y="2638524"/>
              <a:ext cx="107468" cy="647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2" name="Freeform 713"/>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3" name="Freeform 714"/>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4" name="Freeform 715"/>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5" name="Freeform 716"/>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6" name="Freeform 717"/>
            <p:cNvSpPr/>
            <p:nvPr/>
          </p:nvSpPr>
          <p:spPr bwMode="auto">
            <a:xfrm>
              <a:off x="4773229" y="2692258"/>
              <a:ext cx="85536" cy="15023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7" name="Freeform 718"/>
            <p:cNvSpPr/>
            <p:nvPr/>
          </p:nvSpPr>
          <p:spPr bwMode="auto">
            <a:xfrm>
              <a:off x="4698659" y="2670326"/>
              <a:ext cx="96502" cy="11843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8" name="Freeform 719"/>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9" name="Freeform 720"/>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0" name="Freeform 721"/>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1" name="Freeform 722"/>
            <p:cNvSpPr/>
            <p:nvPr/>
          </p:nvSpPr>
          <p:spPr bwMode="auto">
            <a:xfrm>
              <a:off x="4708529" y="2466355"/>
              <a:ext cx="161202" cy="15023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2" name="Freeform 723"/>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3" name="Freeform 724"/>
            <p:cNvSpPr/>
            <p:nvPr/>
          </p:nvSpPr>
          <p:spPr bwMode="auto">
            <a:xfrm>
              <a:off x="4602157" y="2380819"/>
              <a:ext cx="52638" cy="85536"/>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4" name="Freeform 725"/>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5" name="Freeform 726"/>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6" name="Freeform 727"/>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7" name="Freeform 728"/>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8" name="Freeform 729"/>
            <p:cNvSpPr/>
            <p:nvPr/>
          </p:nvSpPr>
          <p:spPr bwMode="auto">
            <a:xfrm>
              <a:off x="4256723" y="3142968"/>
              <a:ext cx="279637" cy="257704"/>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9" name="Freeform 730"/>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0" name="Freeform 731"/>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1" name="Freeform 732"/>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2" name="Freeform 733"/>
            <p:cNvSpPr/>
            <p:nvPr/>
          </p:nvSpPr>
          <p:spPr bwMode="auto">
            <a:xfrm>
              <a:off x="4708529" y="3367774"/>
              <a:ext cx="21932" cy="8663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3" name="Freeform 734"/>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4" name="Freeform 735"/>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5" name="Freeform 736"/>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6" name="Freeform 737"/>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7" name="Freeform 738"/>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8" name="Freeform 739"/>
            <p:cNvSpPr/>
            <p:nvPr/>
          </p:nvSpPr>
          <p:spPr bwMode="auto">
            <a:xfrm>
              <a:off x="4752394" y="3958850"/>
              <a:ext cx="267574" cy="246738"/>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9" name="Freeform 740"/>
            <p:cNvSpPr/>
            <p:nvPr/>
          </p:nvSpPr>
          <p:spPr bwMode="auto">
            <a:xfrm>
              <a:off x="4806128"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0" name="Freeform 741"/>
            <p:cNvSpPr/>
            <p:nvPr/>
          </p:nvSpPr>
          <p:spPr bwMode="auto">
            <a:xfrm>
              <a:off x="4977200" y="3754880"/>
              <a:ext cx="183135" cy="289507"/>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1" name="Freeform 742"/>
            <p:cNvSpPr/>
            <p:nvPr/>
          </p:nvSpPr>
          <p:spPr bwMode="auto">
            <a:xfrm>
              <a:off x="4977200" y="3593677"/>
              <a:ext cx="172169" cy="18203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2" name="Freeform 743"/>
            <p:cNvSpPr/>
            <p:nvPr/>
          </p:nvSpPr>
          <p:spPr bwMode="auto">
            <a:xfrm>
              <a:off x="4676727" y="3679213"/>
              <a:ext cx="203971" cy="203971"/>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3" name="Freeform 744"/>
            <p:cNvSpPr/>
            <p:nvPr/>
          </p:nvSpPr>
          <p:spPr bwMode="auto">
            <a:xfrm>
              <a:off x="4676727" y="3486208"/>
              <a:ext cx="311439" cy="311439"/>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4" name="Freeform 745"/>
            <p:cNvSpPr/>
            <p:nvPr/>
          </p:nvSpPr>
          <p:spPr bwMode="auto">
            <a:xfrm>
              <a:off x="5030934" y="3271271"/>
              <a:ext cx="246738" cy="236869"/>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5" name="Freeform 746"/>
            <p:cNvSpPr/>
            <p:nvPr/>
          </p:nvSpPr>
          <p:spPr bwMode="auto">
            <a:xfrm>
              <a:off x="5041900" y="3497174"/>
              <a:ext cx="139270" cy="16120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6" name="Freeform 747"/>
            <p:cNvSpPr/>
            <p:nvPr/>
          </p:nvSpPr>
          <p:spPr bwMode="auto">
            <a:xfrm>
              <a:off x="4891664" y="3840416"/>
              <a:ext cx="128304" cy="12940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7" name="Freeform 748"/>
            <p:cNvSpPr/>
            <p:nvPr/>
          </p:nvSpPr>
          <p:spPr bwMode="auto">
            <a:xfrm>
              <a:off x="4848896" y="3508141"/>
              <a:ext cx="224806" cy="37504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8" name="Freeform 749"/>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9" name="Freeform 750"/>
            <p:cNvSpPr/>
            <p:nvPr/>
          </p:nvSpPr>
          <p:spPr bwMode="auto">
            <a:xfrm>
              <a:off x="4797355"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0" name="Freeform 751"/>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1" name="Freeform 752"/>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2" name="Freeform 753"/>
            <p:cNvSpPr/>
            <p:nvPr/>
          </p:nvSpPr>
          <p:spPr bwMode="auto">
            <a:xfrm>
              <a:off x="4471660" y="338970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3" name="Freeform 754"/>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4" name="Freeform 755"/>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5" name="Freeform 756"/>
            <p:cNvSpPr/>
            <p:nvPr/>
          </p:nvSpPr>
          <p:spPr bwMode="auto">
            <a:xfrm>
              <a:off x="4417925" y="3389706"/>
              <a:ext cx="64701" cy="9650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6" name="Freeform 757"/>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7" name="Freeform 758"/>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8" name="Freeform 759"/>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9" name="Freeform 760"/>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0" name="Freeform 761"/>
            <p:cNvSpPr/>
            <p:nvPr/>
          </p:nvSpPr>
          <p:spPr bwMode="auto">
            <a:xfrm>
              <a:off x="4654795" y="3508141"/>
              <a:ext cx="129401" cy="16120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1" name="Freeform 762"/>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2" name="Freeform 763"/>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3" name="Freeform 764"/>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4" name="Freeform 765"/>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5" name="Freeform 766"/>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6" name="Freeform 767"/>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7" name="Freeform 768"/>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8" name="Freeform 769"/>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9" name="Freeform 770"/>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0" name="Freeform 771"/>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1" name="Freeform 772"/>
            <p:cNvSpPr/>
            <p:nvPr/>
          </p:nvSpPr>
          <p:spPr bwMode="auto">
            <a:xfrm>
              <a:off x="4482626" y="3250436"/>
              <a:ext cx="53734" cy="64700"/>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2" name="Freeform 774"/>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3" name="Freeform 775"/>
            <p:cNvSpPr/>
            <p:nvPr/>
          </p:nvSpPr>
          <p:spPr bwMode="auto">
            <a:xfrm>
              <a:off x="1611683" y="1831415"/>
              <a:ext cx="461675" cy="63274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4" name="Freeform 777"/>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5" name="Freeform 779"/>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6" name="Freeform 780"/>
            <p:cNvSpPr/>
            <p:nvPr/>
          </p:nvSpPr>
          <p:spPr bwMode="auto">
            <a:xfrm>
              <a:off x="2968199" y="3315136"/>
              <a:ext cx="75667" cy="7457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7" name="Freeform 781"/>
            <p:cNvSpPr/>
            <p:nvPr/>
          </p:nvSpPr>
          <p:spPr bwMode="auto">
            <a:xfrm>
              <a:off x="3001097" y="3389706"/>
              <a:ext cx="63604" cy="4276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8" name="Freeform 782"/>
            <p:cNvSpPr/>
            <p:nvPr/>
          </p:nvSpPr>
          <p:spPr bwMode="auto">
            <a:xfrm>
              <a:off x="3054832" y="3411638"/>
              <a:ext cx="96502" cy="4276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9" name="Freeform 783"/>
            <p:cNvSpPr/>
            <p:nvPr/>
          </p:nvSpPr>
          <p:spPr bwMode="auto">
            <a:xfrm>
              <a:off x="3118435" y="3367774"/>
              <a:ext cx="203971" cy="21493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0" name="Freeform 784"/>
            <p:cNvSpPr/>
            <p:nvPr/>
          </p:nvSpPr>
          <p:spPr bwMode="auto">
            <a:xfrm>
              <a:off x="3183135" y="3550909"/>
              <a:ext cx="139271" cy="9650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1" name="Freeform 785"/>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2" name="Freeform 786"/>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3" name="Freeform 787"/>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4" name="Freeform 788"/>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5" name="Freeform 789"/>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6" name="Freeform 790"/>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7" name="Freeform 791"/>
            <p:cNvSpPr/>
            <p:nvPr/>
          </p:nvSpPr>
          <p:spPr bwMode="auto">
            <a:xfrm>
              <a:off x="3216034" y="3958850"/>
              <a:ext cx="332275" cy="68648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8" name="Freeform 792"/>
            <p:cNvSpPr/>
            <p:nvPr/>
          </p:nvSpPr>
          <p:spPr bwMode="auto">
            <a:xfrm>
              <a:off x="3398072" y="3916082"/>
              <a:ext cx="150237" cy="139271"/>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9" name="Freeform 793"/>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0" name="Freeform 794"/>
            <p:cNvSpPr/>
            <p:nvPr/>
          </p:nvSpPr>
          <p:spPr bwMode="auto">
            <a:xfrm>
              <a:off x="3279638" y="3743913"/>
              <a:ext cx="193004" cy="22590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1" name="Freeform 795"/>
            <p:cNvSpPr/>
            <p:nvPr/>
          </p:nvSpPr>
          <p:spPr bwMode="auto">
            <a:xfrm>
              <a:off x="3216034" y="3486208"/>
              <a:ext cx="654680" cy="697448"/>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2" name="Freeform 796"/>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3" name="Freeform 797"/>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4" name="Freeform 798"/>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5" name="Freeform 799"/>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6" name="Freeform 800"/>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7" name="Freeform 801"/>
            <p:cNvSpPr/>
            <p:nvPr/>
          </p:nvSpPr>
          <p:spPr bwMode="auto">
            <a:xfrm>
              <a:off x="3225904" y="3367774"/>
              <a:ext cx="225903" cy="19410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8" name="Freeform 802"/>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9" name="Freeform 803"/>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0" name="Freeform 804"/>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1" name="Freeform 805"/>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2" name="Freeform 806"/>
            <p:cNvSpPr/>
            <p:nvPr/>
          </p:nvSpPr>
          <p:spPr bwMode="auto">
            <a:xfrm>
              <a:off x="2947363" y="3304170"/>
              <a:ext cx="96502" cy="42768"/>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3" name="Freeform 807"/>
            <p:cNvSpPr/>
            <p:nvPr/>
          </p:nvSpPr>
          <p:spPr bwMode="auto">
            <a:xfrm>
              <a:off x="2893629" y="3271271"/>
              <a:ext cx="74570" cy="64701"/>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4" name="Freeform 808"/>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5" name="Freeform 809"/>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6" name="Freeform 810"/>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7" name="Freeform 778"/>
            <p:cNvSpPr/>
            <p:nvPr/>
          </p:nvSpPr>
          <p:spPr bwMode="auto">
            <a:xfrm>
              <a:off x="2071166" y="1789743"/>
              <a:ext cx="1449727" cy="999017"/>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grpSp>
      <p:grpSp>
        <p:nvGrpSpPr>
          <p:cNvPr id="34" name="组合 7"/>
          <p:cNvGrpSpPr/>
          <p:nvPr/>
        </p:nvGrpSpPr>
        <p:grpSpPr>
          <a:xfrm>
            <a:off x="4226900" y="2311284"/>
            <a:ext cx="1588009" cy="1595142"/>
            <a:chOff x="3325813" y="1949271"/>
            <a:chExt cx="1193800" cy="1196975"/>
          </a:xfrm>
          <a:solidFill>
            <a:schemeClr val="accent1">
              <a:lumMod val="50000"/>
            </a:schemeClr>
          </a:solidFill>
        </p:grpSpPr>
        <p:sp>
          <p:nvSpPr>
            <p:cNvPr id="1049088"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89" name="椭圆 27"/>
            <p:cNvSpPr/>
            <p:nvPr/>
          </p:nvSpPr>
          <p:spPr>
            <a:xfrm>
              <a:off x="3683368" y="2318392"/>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0" name="Freeform 8"/>
          <p:cNvSpPr/>
          <p:nvPr/>
        </p:nvSpPr>
        <p:spPr bwMode="auto">
          <a:xfrm>
            <a:off x="5954100" y="2310996"/>
            <a:ext cx="1587887" cy="1594871"/>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070C0"/>
          </a:solid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grpSp>
        <p:nvGrpSpPr>
          <p:cNvPr id="35" name="组合 17"/>
          <p:cNvGrpSpPr/>
          <p:nvPr/>
        </p:nvGrpSpPr>
        <p:grpSpPr>
          <a:xfrm>
            <a:off x="4226900" y="4048165"/>
            <a:ext cx="1588009" cy="1597257"/>
            <a:chOff x="3325813" y="3252609"/>
            <a:chExt cx="1193800" cy="1198563"/>
          </a:xfrm>
          <a:solidFill>
            <a:srgbClr val="00B050"/>
          </a:solidFill>
        </p:grpSpPr>
        <p:sp>
          <p:nvSpPr>
            <p:cNvPr id="1049091"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2" name="椭圆 259"/>
            <p:cNvSpPr/>
            <p:nvPr/>
          </p:nvSpPr>
          <p:spPr>
            <a:xfrm>
              <a:off x="3683368"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grpSp>
        <p:nvGrpSpPr>
          <p:cNvPr id="36" name="组合 22"/>
          <p:cNvGrpSpPr/>
          <p:nvPr/>
        </p:nvGrpSpPr>
        <p:grpSpPr>
          <a:xfrm>
            <a:off x="5954281" y="4048165"/>
            <a:ext cx="1588009" cy="1597257"/>
            <a:chOff x="4624388" y="3252609"/>
            <a:chExt cx="1193800" cy="1198563"/>
          </a:xfrm>
          <a:solidFill>
            <a:schemeClr val="accent6">
              <a:lumMod val="75000"/>
            </a:schemeClr>
          </a:solidFill>
        </p:grpSpPr>
        <p:sp>
          <p:nvSpPr>
            <p:cNvPr id="1049093"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4" name="椭圆 262"/>
            <p:cNvSpPr/>
            <p:nvPr/>
          </p:nvSpPr>
          <p:spPr>
            <a:xfrm>
              <a:off x="5148064"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5" name="文本框 263"/>
          <p:cNvSpPr txBox="1"/>
          <p:nvPr/>
        </p:nvSpPr>
        <p:spPr>
          <a:xfrm>
            <a:off x="5133173" y="3616987"/>
            <a:ext cx="1780897" cy="706755"/>
          </a:xfrm>
          <a:prstGeom prst="rect">
            <a:avLst/>
          </a:prstGeom>
          <a:noFill/>
        </p:spPr>
        <p:txBody>
          <a:bodyPr wrap="square" rtlCol="0">
            <a:spAutoFit/>
          </a:bodyPr>
          <a:lstStyle/>
          <a:p>
            <a:r>
              <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行动圈</a:t>
            </a:r>
            <a:endPar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049096" name=" 83"/>
          <p:cNvSpPr/>
          <p:nvPr/>
        </p:nvSpPr>
        <p:spPr>
          <a:xfrm rot="2340000" flipH="1">
            <a:off x="2890703" y="2615748"/>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7" name=" 83"/>
          <p:cNvSpPr/>
          <p:nvPr/>
        </p:nvSpPr>
        <p:spPr>
          <a:xfrm rot="7560000" flipH="1">
            <a:off x="4865245" y="714220"/>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8" name=" 83"/>
          <p:cNvSpPr/>
          <p:nvPr/>
        </p:nvSpPr>
        <p:spPr>
          <a:xfrm rot="12540000" flipH="1">
            <a:off x="6834707" y="265574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9" name=" 148"/>
          <p:cNvSpPr/>
          <p:nvPr/>
        </p:nvSpPr>
        <p:spPr>
          <a:xfrm rot="5400000">
            <a:off x="-700405" y="2752725"/>
            <a:ext cx="4243705"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0" name="文本框 268"/>
          <p:cNvSpPr txBox="1"/>
          <p:nvPr/>
        </p:nvSpPr>
        <p:spPr>
          <a:xfrm>
            <a:off x="997272" y="265235"/>
            <a:ext cx="847725" cy="706755"/>
          </a:xfrm>
          <a:prstGeom prst="rect">
            <a:avLst/>
          </a:prstGeom>
          <a:noFill/>
        </p:spPr>
        <p:txBody>
          <a:bodyPr wrap="none" rtlCol="0">
            <a:spAutoFit/>
          </a:bodyPr>
          <a:lstStyle/>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梦  想</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1" name="文本框 269"/>
          <p:cNvSpPr txBox="1"/>
          <p:nvPr/>
        </p:nvSpPr>
        <p:spPr>
          <a:xfrm>
            <a:off x="997585" y="5149215"/>
            <a:ext cx="889635" cy="706755"/>
          </a:xfrm>
          <a:prstGeom prst="rect">
            <a:avLst/>
          </a:prstGeom>
          <a:noFill/>
        </p:spPr>
        <p:txBody>
          <a:bodyPr wrap="square" rtlCol="0">
            <a:spAutoFit/>
          </a:bodyPr>
          <a:lstStyle/>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第2步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承  诺</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2" name="文本框 270"/>
          <p:cNvSpPr txBox="1"/>
          <p:nvPr/>
        </p:nvSpPr>
        <p:spPr>
          <a:xfrm>
            <a:off x="3492574" y="4974373"/>
            <a:ext cx="1249680" cy="953135"/>
          </a:xfrm>
          <a:prstGeom prst="rect">
            <a:avLst/>
          </a:prstGeom>
          <a:noFill/>
        </p:spPr>
        <p:txBody>
          <a:bodyPr wrap="non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列名单</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3" name="文本框 271"/>
          <p:cNvSpPr txBox="1"/>
          <p:nvPr/>
        </p:nvSpPr>
        <p:spPr>
          <a:xfrm>
            <a:off x="3894481" y="1730062"/>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邀  约</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4" name="文本框 273"/>
          <p:cNvSpPr txBox="1"/>
          <p:nvPr/>
        </p:nvSpPr>
        <p:spPr>
          <a:xfrm>
            <a:off x="7016923" y="1907199"/>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讲  解</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5" name="文本框 274"/>
          <p:cNvSpPr txBox="1"/>
          <p:nvPr/>
        </p:nvSpPr>
        <p:spPr>
          <a:xfrm>
            <a:off x="7379452" y="5150272"/>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跟  进</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6" name="文本框 275"/>
          <p:cNvSpPr txBox="1"/>
          <p:nvPr/>
        </p:nvSpPr>
        <p:spPr>
          <a:xfrm>
            <a:off x="10096995" y="5060642"/>
            <a:ext cx="1198880" cy="1014730"/>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检查进度</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7" name="文本框 276"/>
          <p:cNvSpPr txBox="1"/>
          <p:nvPr/>
        </p:nvSpPr>
        <p:spPr>
          <a:xfrm>
            <a:off x="10116673" y="265235"/>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复  制</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8" name=" 148"/>
          <p:cNvSpPr/>
          <p:nvPr/>
        </p:nvSpPr>
        <p:spPr>
          <a:xfrm rot="16200000">
            <a:off x="8570595" y="2632075"/>
            <a:ext cx="399923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9" name=" 83"/>
          <p:cNvSpPr/>
          <p:nvPr/>
        </p:nvSpPr>
        <p:spPr>
          <a:xfrm rot="18420000" flipH="1">
            <a:off x="4782708" y="476488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endParaRPr>
          </a:p>
        </p:txBody>
      </p:sp>
      <p:sp>
        <p:nvSpPr>
          <p:cNvPr id="6" name=" 148"/>
          <p:cNvSpPr/>
          <p:nvPr/>
        </p:nvSpPr>
        <p:spPr>
          <a:xfrm>
            <a:off x="1887220" y="5288915"/>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7" name=" 148"/>
          <p:cNvSpPr/>
          <p:nvPr/>
        </p:nvSpPr>
        <p:spPr>
          <a:xfrm>
            <a:off x="8395970" y="5306060"/>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9" name=" 148"/>
          <p:cNvSpPr/>
          <p:nvPr/>
        </p:nvSpPr>
        <p:spPr>
          <a:xfrm rot="10800000">
            <a:off x="1946275" y="265430"/>
            <a:ext cx="793496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02</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chemeClr val="tx1"/>
                </a:solidFill>
                <a:latin typeface="Franklin Gothic Medium" panose="020B0603020102020204" pitchFamily="34" charset="0"/>
                <a:ea typeface="微软雅黑" panose="020B0503020204020204" pitchFamily="34" charset="-122"/>
                <a:sym typeface="+mn-ea"/>
              </a:rPr>
              <a:t>列名单方法</a:t>
            </a:r>
            <a:endParaRPr lang="zh-CN" altLang="en-US" sz="5400">
              <a:solidFill>
                <a:schemeClr val="tx1"/>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7"/>
          <p:cNvSpPr>
            <a:spLocks noEditPoints="1"/>
          </p:cNvSpPr>
          <p:nvPr/>
        </p:nvSpPr>
        <p:spPr bwMode="auto">
          <a:xfrm rot="329285">
            <a:off x="449580" y="1918970"/>
            <a:ext cx="612775" cy="117030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1B4C98"/>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5" name="Freeform 4"/>
          <p:cNvSpPr>
            <a:spLocks noEditPoints="1"/>
          </p:cNvSpPr>
          <p:nvPr/>
        </p:nvSpPr>
        <p:spPr bwMode="auto">
          <a:xfrm>
            <a:off x="484505" y="3247390"/>
            <a:ext cx="434340" cy="122872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C00000"/>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3" name="Freeform 3"/>
          <p:cNvSpPr>
            <a:spLocks noEditPoints="1"/>
          </p:cNvSpPr>
          <p:nvPr/>
        </p:nvSpPr>
        <p:spPr bwMode="auto">
          <a:xfrm>
            <a:off x="513715" y="4671060"/>
            <a:ext cx="405130" cy="1223645"/>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1B4C98"/>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4" name="文本框 13"/>
          <p:cNvSpPr txBox="1"/>
          <p:nvPr/>
        </p:nvSpPr>
        <p:spPr>
          <a:xfrm>
            <a:off x="3207385" y="2197735"/>
            <a:ext cx="2661920" cy="456565"/>
          </a:xfrm>
          <a:prstGeom prst="rect">
            <a:avLst/>
          </a:prstGeom>
          <a:noFill/>
        </p:spPr>
        <p:txBody>
          <a:bodyPr wrap="square" lIns="87751" tIns="43874" rIns="87751" bIns="43874" rtlCol="0">
            <a:spAutoFit/>
          </a:bodyPr>
          <a:lstStyle/>
          <a:p>
            <a:pPr lvl="0">
              <a:defRPr sz="1800">
                <a:solidFill>
                  <a:srgbClr val="000000"/>
                </a:solidFill>
              </a:defRPr>
            </a:pP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亲友（先亲后疏）</a:t>
            </a:r>
            <a:endPar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文本框 13"/>
          <p:cNvSpPr txBox="1"/>
          <p:nvPr/>
        </p:nvSpPr>
        <p:spPr>
          <a:xfrm>
            <a:off x="3207385" y="4334510"/>
            <a:ext cx="2662555" cy="456565"/>
          </a:xfrm>
          <a:prstGeom prst="rect">
            <a:avLst/>
          </a:prstGeom>
          <a:noFill/>
        </p:spPr>
        <p:txBody>
          <a:bodyPr wrap="square" lIns="87751" tIns="43874" rIns="87751" bIns="43874" rtlCol="0">
            <a:spAutoFit/>
          </a:bodyPr>
          <a:lstStyle/>
          <a:p>
            <a:pPr lvl="0">
              <a:defRPr sz="1800">
                <a:solidFill>
                  <a:srgbClr val="000000"/>
                </a:solidFill>
              </a:defRPr>
            </a:pP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校友（从大到小）</a:t>
            </a:r>
            <a:endPar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文本框 13"/>
          <p:cNvSpPr txBox="1"/>
          <p:nvPr/>
        </p:nvSpPr>
        <p:spPr>
          <a:xfrm>
            <a:off x="3207385" y="3194685"/>
            <a:ext cx="2661920" cy="456565"/>
          </a:xfrm>
          <a:prstGeom prst="rect">
            <a:avLst/>
          </a:prstGeom>
          <a:noFill/>
        </p:spPr>
        <p:txBody>
          <a:bodyPr wrap="square" lIns="87751" tIns="43874" rIns="87751" bIns="43874" rtlCol="0">
            <a:spAutoFit/>
          </a:bodyPr>
          <a:lstStyle/>
          <a:p>
            <a:pPr lvl="0">
              <a:defRPr sz="1800">
                <a:solidFill>
                  <a:srgbClr val="000000"/>
                </a:solidFill>
              </a:defRPr>
            </a:pPr>
            <a:r>
              <a:rPr kumimoji="0" lang="zh-CN" altLang="en-US" sz="24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邻居（先近后远）</a:t>
            </a:r>
            <a:endParaRPr kumimoji="0" lang="zh-CN" altLang="en-US" sz="24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1887855" y="3910965"/>
            <a:ext cx="941070" cy="1050925"/>
            <a:chOff x="1135986" y="1137186"/>
            <a:chExt cx="1163482" cy="1343702"/>
          </a:xfrm>
        </p:grpSpPr>
        <p:sp>
          <p:nvSpPr>
            <p:cNvPr id="6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2" name="矩形 61"/>
          <p:cNvSpPr>
            <a:spLocks noChangeArrowheads="1"/>
          </p:cNvSpPr>
          <p:nvPr/>
        </p:nvSpPr>
        <p:spPr bwMode="auto">
          <a:xfrm>
            <a:off x="1958340" y="4162425"/>
            <a:ext cx="860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rPr>
              <a:t>三</a:t>
            </a:r>
            <a:endPar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3" name="组合 62"/>
          <p:cNvGrpSpPr/>
          <p:nvPr/>
        </p:nvGrpSpPr>
        <p:grpSpPr>
          <a:xfrm>
            <a:off x="1926590" y="2875915"/>
            <a:ext cx="941070" cy="1050925"/>
            <a:chOff x="1135986" y="1137186"/>
            <a:chExt cx="1163482" cy="1343702"/>
          </a:xfrm>
        </p:grpSpPr>
        <p:sp>
          <p:nvSpPr>
            <p:cNvPr id="6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6" name="矩形 65"/>
          <p:cNvSpPr>
            <a:spLocks noChangeArrowheads="1"/>
          </p:cNvSpPr>
          <p:nvPr/>
        </p:nvSpPr>
        <p:spPr bwMode="auto">
          <a:xfrm>
            <a:off x="1975485" y="3141345"/>
            <a:ext cx="84645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rPr>
              <a:t>二</a:t>
            </a:r>
            <a:endPar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7" name="组合 66"/>
          <p:cNvGrpSpPr/>
          <p:nvPr/>
        </p:nvGrpSpPr>
        <p:grpSpPr>
          <a:xfrm>
            <a:off x="1869440" y="1807845"/>
            <a:ext cx="941070" cy="1050925"/>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70" name="矩形 69"/>
          <p:cNvSpPr>
            <a:spLocks noChangeArrowheads="1"/>
          </p:cNvSpPr>
          <p:nvPr/>
        </p:nvSpPr>
        <p:spPr bwMode="auto">
          <a:xfrm>
            <a:off x="1868170" y="2097405"/>
            <a:ext cx="97282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sz="2400" b="1">
                <a:solidFill>
                  <a:schemeClr val="bg1"/>
                </a:solidFill>
                <a:sym typeface="微软雅黑" panose="020B0503020204020204" pitchFamily="34" charset="-122"/>
              </a:rPr>
              <a:t>一</a:t>
            </a:r>
            <a:endParaRPr kumimoji="0" lang="zh-CN" altLang="en-US" sz="2400" b="1" i="0" u="none" strike="noStrike" kern="0" cap="none" spc="0" normalizeH="0" baseline="0" noProof="0">
              <a:ln>
                <a:noFill/>
              </a:ln>
              <a:solidFill>
                <a:schemeClr val="bg1"/>
              </a:solidFill>
              <a:effectLst/>
              <a:uLnTx/>
              <a:uFillTx/>
              <a:sym typeface="微软雅黑" panose="020B0503020204020204" pitchFamily="34" charset="-122"/>
            </a:endParaRPr>
          </a:p>
        </p:txBody>
      </p:sp>
      <p:sp>
        <p:nvSpPr>
          <p:cNvPr id="3" name="文本框 13"/>
          <p:cNvSpPr txBox="1"/>
          <p:nvPr/>
        </p:nvSpPr>
        <p:spPr>
          <a:xfrm>
            <a:off x="3135630" y="5310505"/>
            <a:ext cx="3124835" cy="826135"/>
          </a:xfrm>
          <a:prstGeom prst="rect">
            <a:avLst/>
          </a:prstGeom>
          <a:noFill/>
        </p:spPr>
        <p:txBody>
          <a:bodyPr wrap="square" lIns="87751" tIns="43874" rIns="87751" bIns="43874" rtlCol="0">
            <a:spAutoFit/>
          </a:bodyPr>
          <a:lstStyle/>
          <a:p>
            <a:pPr lvl="0">
              <a:defRPr sz="1800">
                <a:solidFill>
                  <a:srgbClr val="000000"/>
                </a:solidFill>
              </a:defRPr>
            </a:pP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同事或其他合作伙伴（从远到近）</a:t>
            </a:r>
            <a:endPar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13"/>
          <p:cNvSpPr txBox="1"/>
          <p:nvPr/>
        </p:nvSpPr>
        <p:spPr>
          <a:xfrm>
            <a:off x="7754620" y="3683000"/>
            <a:ext cx="4144010" cy="456565"/>
          </a:xfrm>
          <a:prstGeom prst="rect">
            <a:avLst/>
          </a:prstGeom>
          <a:noFill/>
        </p:spPr>
        <p:txBody>
          <a:bodyPr wrap="square" lIns="87751" tIns="43874" rIns="87751" bIns="43874" rtlCol="0">
            <a:spAutoFit/>
          </a:bodyPr>
          <a:lstStyle/>
          <a:p>
            <a:pPr lvl="0">
              <a:defRPr sz="1800">
                <a:solidFill>
                  <a:srgbClr val="000000"/>
                </a:solidFill>
              </a:defRPr>
            </a:pP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一面之交者和新结识的人</a:t>
            </a:r>
            <a:endPar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13"/>
          <p:cNvSpPr txBox="1"/>
          <p:nvPr/>
        </p:nvSpPr>
        <p:spPr>
          <a:xfrm>
            <a:off x="7754620" y="2184400"/>
            <a:ext cx="3896995" cy="826135"/>
          </a:xfrm>
          <a:prstGeom prst="rect">
            <a:avLst/>
          </a:prstGeom>
          <a:noFill/>
        </p:spPr>
        <p:txBody>
          <a:bodyPr wrap="square" lIns="87751" tIns="43874" rIns="87751" bIns="43874" rtlCol="0">
            <a:spAutoFit/>
          </a:bodyPr>
          <a:lstStyle/>
          <a:p>
            <a:pPr lvl="0">
              <a:defRPr sz="1800">
                <a:solidFill>
                  <a:srgbClr val="000000"/>
                </a:solidFill>
              </a:defRPr>
            </a:pPr>
            <a:r>
              <a:rPr kumimoji="0" lang="zh-CN" altLang="en-US" sz="24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朋友（千万不要忘记过去的朋友）</a:t>
            </a:r>
            <a:endParaRPr kumimoji="0" lang="zh-CN" altLang="en-US" sz="24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6506845" y="3259455"/>
            <a:ext cx="835025" cy="1021080"/>
            <a:chOff x="1135986" y="1137186"/>
            <a:chExt cx="1163482" cy="1343702"/>
          </a:xfrm>
        </p:grpSpPr>
        <p:sp>
          <p:nvSpPr>
            <p:cNvPr id="7"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9" name="矩形 8"/>
          <p:cNvSpPr>
            <a:spLocks noChangeArrowheads="1"/>
          </p:cNvSpPr>
          <p:nvPr/>
        </p:nvSpPr>
        <p:spPr bwMode="auto">
          <a:xfrm>
            <a:off x="6577330" y="3510915"/>
            <a:ext cx="76327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rPr>
              <a:t>六</a:t>
            </a:r>
            <a:endPar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10" name="组合 9"/>
          <p:cNvGrpSpPr/>
          <p:nvPr/>
        </p:nvGrpSpPr>
        <p:grpSpPr>
          <a:xfrm>
            <a:off x="6545580" y="1865630"/>
            <a:ext cx="835025" cy="1021080"/>
            <a:chOff x="1135986" y="1137186"/>
            <a:chExt cx="1163482" cy="1343702"/>
          </a:xfrm>
        </p:grpSpPr>
        <p:sp>
          <p:nvSpPr>
            <p:cNvPr id="11"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3" name="矩形 12"/>
          <p:cNvSpPr>
            <a:spLocks noChangeArrowheads="1"/>
          </p:cNvSpPr>
          <p:nvPr/>
        </p:nvSpPr>
        <p:spPr bwMode="auto">
          <a:xfrm>
            <a:off x="6594475" y="2131060"/>
            <a:ext cx="75120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rPr>
              <a:t>五</a:t>
            </a:r>
            <a:endPar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14" name="组合 13"/>
          <p:cNvGrpSpPr/>
          <p:nvPr/>
        </p:nvGrpSpPr>
        <p:grpSpPr>
          <a:xfrm>
            <a:off x="1869440" y="4920615"/>
            <a:ext cx="941070" cy="1050925"/>
            <a:chOff x="1135986" y="1137186"/>
            <a:chExt cx="1163482" cy="1343702"/>
          </a:xfrm>
        </p:grpSpPr>
        <p:sp>
          <p:nvSpPr>
            <p:cNvPr id="1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7" name="矩形 16"/>
          <p:cNvSpPr>
            <a:spLocks noChangeArrowheads="1"/>
          </p:cNvSpPr>
          <p:nvPr/>
        </p:nvSpPr>
        <p:spPr bwMode="auto">
          <a:xfrm>
            <a:off x="1868170" y="5177155"/>
            <a:ext cx="97282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400" b="1" i="0" u="none" strike="noStrike" kern="0" cap="none" spc="0" normalizeH="0" baseline="0" noProof="0">
                <a:ln>
                  <a:noFill/>
                </a:ln>
                <a:solidFill>
                  <a:schemeClr val="bg1"/>
                </a:solidFill>
                <a:effectLst/>
                <a:uLnTx/>
                <a:uFillTx/>
                <a:sym typeface="微软雅黑" panose="020B0503020204020204" pitchFamily="34" charset="-122"/>
              </a:rPr>
              <a:t>四</a:t>
            </a:r>
            <a:endParaRPr kumimoji="0" lang="zh-CN" altLang="en-US" sz="2400" b="1" i="0" u="none" strike="noStrike" kern="0" cap="none" spc="0" normalizeH="0" baseline="0" noProof="0">
              <a:ln>
                <a:noFill/>
              </a:ln>
              <a:solidFill>
                <a:schemeClr val="bg1"/>
              </a:solidFill>
              <a:effectLst/>
              <a:uLnTx/>
              <a:uFillTx/>
              <a:sym typeface="微软雅黑" panose="020B0503020204020204" pitchFamily="34" charset="-122"/>
            </a:endParaRPr>
          </a:p>
        </p:txBody>
      </p:sp>
      <p:sp>
        <p:nvSpPr>
          <p:cNvPr id="18" name="文本框 13"/>
          <p:cNvSpPr txBox="1"/>
          <p:nvPr/>
        </p:nvSpPr>
        <p:spPr>
          <a:xfrm>
            <a:off x="919480" y="680085"/>
            <a:ext cx="10551795" cy="764540"/>
          </a:xfrm>
          <a:prstGeom prst="rect">
            <a:avLst/>
          </a:prstGeom>
          <a:noFill/>
        </p:spPr>
        <p:txBody>
          <a:bodyPr wrap="square" lIns="87751" tIns="43874" rIns="87751" bIns="43874" rtlCol="0">
            <a:spAutoFit/>
          </a:bodyPr>
          <a:p>
            <a:pPr lvl="0" algn="ctr">
              <a:defRPr sz="1800">
                <a:solidFill>
                  <a:srgbClr val="000000"/>
                </a:solidFill>
              </a:defRPr>
            </a:pPr>
            <a:r>
              <a:rPr lang="en-US" altLang="zh-CN" sz="4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4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、分类法：（适合列20</a:t>
            </a:r>
            <a:r>
              <a:rPr lang="en-US" altLang="zh-CN" sz="4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30人名单）</a:t>
            </a:r>
            <a:endParaRPr lang="zh-CN" altLang="en-US" sz="4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3"/>
          <p:cNvSpPr txBox="1"/>
          <p:nvPr/>
        </p:nvSpPr>
        <p:spPr>
          <a:xfrm>
            <a:off x="7706360" y="5080635"/>
            <a:ext cx="4144010" cy="826135"/>
          </a:xfrm>
          <a:prstGeom prst="rect">
            <a:avLst/>
          </a:prstGeom>
          <a:noFill/>
        </p:spPr>
        <p:txBody>
          <a:bodyPr wrap="square" lIns="87751" tIns="43874" rIns="87751" bIns="43874" rtlCol="0">
            <a:spAutoFit/>
          </a:bodyPr>
          <a:lstStyle/>
          <a:p>
            <a:pPr lvl="0">
              <a:defRPr sz="1800">
                <a:solidFill>
                  <a:srgbClr val="000000"/>
                </a:solidFill>
              </a:defRPr>
            </a:pP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互联网（</a:t>
            </a:r>
            <a:r>
              <a:rPr lang="en-US" altLang="zh-CN"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QQ</a:t>
            </a: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、微信、社交网站等）</a:t>
            </a:r>
            <a:endPar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0" name="组合 19"/>
          <p:cNvGrpSpPr/>
          <p:nvPr/>
        </p:nvGrpSpPr>
        <p:grpSpPr>
          <a:xfrm>
            <a:off x="6490335" y="4678045"/>
            <a:ext cx="835025" cy="1021080"/>
            <a:chOff x="1135986" y="1137186"/>
            <a:chExt cx="1163482" cy="1343702"/>
          </a:xfrm>
        </p:grpSpPr>
        <p:sp>
          <p:nvSpPr>
            <p:cNvPr id="21"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3" name="矩形 22"/>
          <p:cNvSpPr>
            <a:spLocks noChangeArrowheads="1"/>
          </p:cNvSpPr>
          <p:nvPr/>
        </p:nvSpPr>
        <p:spPr bwMode="auto">
          <a:xfrm>
            <a:off x="6489065" y="4929505"/>
            <a:ext cx="76327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rPr>
              <a:t>七</a:t>
            </a:r>
            <a:endParaRPr kumimoji="0" lang="zh-CN" altLang="en-US" sz="2400" b="1" i="0" u="none" strike="noStrike" kern="0" cap="none" spc="0" normalizeH="0" baseline="0" noProof="0">
              <a:ln>
                <a:noFill/>
              </a:ln>
              <a:solidFill>
                <a:sysClr val="window" lastClr="FFFFFF"/>
              </a:solidFill>
              <a:effectLst/>
              <a:uLnTx/>
              <a:uFillTx/>
              <a:sym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7"/>
          <p:cNvSpPr>
            <a:spLocks noEditPoints="1"/>
          </p:cNvSpPr>
          <p:nvPr/>
        </p:nvSpPr>
        <p:spPr bwMode="auto">
          <a:xfrm rot="329285">
            <a:off x="1167130" y="1775460"/>
            <a:ext cx="612775" cy="117030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1B4C98"/>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5" name="Freeform 4"/>
          <p:cNvSpPr>
            <a:spLocks noEditPoints="1"/>
          </p:cNvSpPr>
          <p:nvPr/>
        </p:nvSpPr>
        <p:spPr bwMode="auto">
          <a:xfrm>
            <a:off x="1202055" y="3390900"/>
            <a:ext cx="434340" cy="122872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C00000"/>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3" name="Freeform 3"/>
          <p:cNvSpPr>
            <a:spLocks noEditPoints="1"/>
          </p:cNvSpPr>
          <p:nvPr/>
        </p:nvSpPr>
        <p:spPr bwMode="auto">
          <a:xfrm>
            <a:off x="1336040" y="4928235"/>
            <a:ext cx="405130" cy="1223645"/>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1B4C98"/>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8" name="文本框 13"/>
          <p:cNvSpPr txBox="1"/>
          <p:nvPr/>
        </p:nvSpPr>
        <p:spPr>
          <a:xfrm>
            <a:off x="1112520" y="540385"/>
            <a:ext cx="9723120" cy="702945"/>
          </a:xfrm>
          <a:prstGeom prst="rect">
            <a:avLst/>
          </a:prstGeom>
          <a:noFill/>
        </p:spPr>
        <p:txBody>
          <a:bodyPr wrap="square" lIns="87751" tIns="43874" rIns="87751" bIns="43874" rtlCol="0">
            <a:spAutoFit/>
          </a:bodyPr>
          <a:p>
            <a:pPr lvl="0" algn="ctr">
              <a:defRPr sz="1800">
                <a:solidFill>
                  <a:srgbClr val="000000"/>
                </a:solidFill>
              </a:defRPr>
            </a:pPr>
            <a:r>
              <a:rPr lang="en-US" altLang="zh-CN"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职业法：（适合列100</a:t>
            </a:r>
            <a:r>
              <a:rPr lang="en-US"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300人名单）</a:t>
            </a:r>
            <a:endParaRPr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3173730" y="1537335"/>
            <a:ext cx="7432675" cy="4554220"/>
          </a:xfrm>
          <a:prstGeom prst="rect">
            <a:avLst/>
          </a:prstGeom>
          <a:noFill/>
        </p:spPr>
        <p:txBody>
          <a:bodyPr wrap="square" rtlCol="0" anchor="t">
            <a:spAutoFit/>
          </a:bodyPr>
          <a:p>
            <a:pPr fontAlgn="auto">
              <a:lnSpc>
                <a:spcPts val="3480"/>
              </a:lnSpc>
            </a:pPr>
            <a:r>
              <a:rPr lang="zh-CN" altLang="en-US" b="1"/>
              <a:t>幼儿园同学:5人                邻居:30人</a:t>
            </a:r>
            <a:endParaRPr lang="zh-CN" altLang="en-US" b="1"/>
          </a:p>
          <a:p>
            <a:pPr fontAlgn="auto">
              <a:lnSpc>
                <a:spcPts val="3480"/>
              </a:lnSpc>
            </a:pPr>
            <a:r>
              <a:rPr lang="zh-CN" altLang="en-US" b="1"/>
              <a:t>小学同学:10人                  商店服务员:20人</a:t>
            </a:r>
            <a:endParaRPr lang="zh-CN" altLang="en-US" b="1"/>
          </a:p>
          <a:p>
            <a:pPr fontAlgn="auto">
              <a:lnSpc>
                <a:spcPts val="3480"/>
              </a:lnSpc>
            </a:pPr>
            <a:r>
              <a:rPr lang="zh-CN" altLang="en-US" b="1"/>
              <a:t>中学同学:20人                   成人教育同学:10人</a:t>
            </a:r>
            <a:endParaRPr lang="zh-CN" altLang="en-US" b="1"/>
          </a:p>
          <a:p>
            <a:pPr fontAlgn="auto">
              <a:lnSpc>
                <a:spcPts val="3480"/>
              </a:lnSpc>
            </a:pPr>
            <a:r>
              <a:rPr lang="zh-CN" altLang="en-US" b="1"/>
              <a:t>大学同学:20人                   出租车司机:10人</a:t>
            </a:r>
            <a:endParaRPr lang="zh-CN" altLang="en-US" b="1"/>
          </a:p>
          <a:p>
            <a:pPr fontAlgn="auto">
              <a:lnSpc>
                <a:spcPts val="3480"/>
              </a:lnSpc>
            </a:pPr>
            <a:r>
              <a:rPr lang="zh-CN" altLang="en-US" b="1"/>
              <a:t>你的父母:1人                     战友:20人</a:t>
            </a:r>
            <a:endParaRPr lang="zh-CN" altLang="en-US" b="1"/>
          </a:p>
          <a:p>
            <a:pPr fontAlgn="auto">
              <a:lnSpc>
                <a:spcPts val="3480"/>
              </a:lnSpc>
            </a:pPr>
            <a:r>
              <a:rPr lang="zh-CN" altLang="en-US" b="1"/>
              <a:t>你的近亲兄弟姐妹:4人    旅游中的朋友:10人</a:t>
            </a:r>
            <a:endParaRPr lang="zh-CN" altLang="en-US" b="1"/>
          </a:p>
          <a:p>
            <a:pPr fontAlgn="auto">
              <a:lnSpc>
                <a:spcPts val="3480"/>
              </a:lnSpc>
            </a:pPr>
            <a:r>
              <a:rPr lang="zh-CN" altLang="en-US" b="1"/>
              <a:t>各个时期的朋友:30人      业务往来的朋友:20人</a:t>
            </a:r>
            <a:endParaRPr lang="zh-CN" altLang="en-US" b="1"/>
          </a:p>
          <a:p>
            <a:pPr fontAlgn="auto">
              <a:lnSpc>
                <a:spcPts val="3480"/>
              </a:lnSpc>
            </a:pPr>
            <a:r>
              <a:rPr lang="zh-CN" altLang="en-US" b="1"/>
              <a:t>你的重重亲戚:20人           历来工作同事:20人</a:t>
            </a:r>
            <a:endParaRPr lang="zh-CN" altLang="en-US" b="1"/>
          </a:p>
          <a:p>
            <a:pPr fontAlgn="auto">
              <a:lnSpc>
                <a:spcPts val="3480"/>
              </a:lnSpc>
            </a:pPr>
            <a:r>
              <a:rPr lang="zh-CN" altLang="en-US" b="1"/>
              <a:t>你的国外朋友:5人             孩子的老師:10人 </a:t>
            </a:r>
            <a:endParaRPr lang="zh-CN" altLang="en-US" b="1"/>
          </a:p>
          <a:p>
            <a:pPr fontAlgn="auto">
              <a:lnSpc>
                <a:spcPts val="3480"/>
              </a:lnSpc>
            </a:pPr>
            <a:r>
              <a:rPr lang="zh-CN" altLang="en-US" b="1"/>
              <a:t>球友、牌友:5人                  看病的医生:10人</a:t>
            </a:r>
            <a:endParaRPr lang="zh-CN" altLang="en-US" b="1"/>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10938" y="125993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a:t>
            </a:r>
            <a:r>
              <a:rPr lang="en-US" sz="3600">
                <a:solidFill>
                  <a:schemeClr val="tx2"/>
                </a:solidFill>
                <a:latin typeface="微软雅黑" panose="020B0503020204020204" pitchFamily="34" charset="-122"/>
                <a:ea typeface="微软雅黑" panose="020B0503020204020204" pitchFamily="34" charset="-122"/>
              </a:rPr>
              <a:t>3</a:t>
            </a:r>
            <a:endParaRPr lang="en-US"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76145"/>
            <a:ext cx="10159365"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1"/>
                </a:solidFill>
                <a:latin typeface="Franklin Gothic Medium" panose="020B0603020102020204" pitchFamily="34" charset="0"/>
                <a:ea typeface="微软雅黑" panose="020B0503020204020204" pitchFamily="34" charset="-122"/>
                <a:sym typeface="+mn-ea"/>
              </a:rPr>
              <a:t>怎样使用</a:t>
            </a:r>
            <a:endParaRPr lang="zh-CN" altLang="en-US" sz="5400">
              <a:solidFill>
                <a:schemeClr val="tx1"/>
              </a:solidFill>
              <a:latin typeface="Franklin Gothic Medium" panose="020B0603020102020204" pitchFamily="34" charset="0"/>
              <a:ea typeface="微软雅黑" panose="020B0503020204020204" pitchFamily="34" charset="-122"/>
              <a:sym typeface="+mn-ea"/>
            </a:endParaRPr>
          </a:p>
          <a:p>
            <a:r>
              <a:rPr lang="zh-CN" altLang="en-US" sz="5400">
                <a:solidFill>
                  <a:schemeClr val="tx1"/>
                </a:solidFill>
                <a:latin typeface="Franklin Gothic Medium" panose="020B0603020102020204" pitchFamily="34" charset="0"/>
                <a:ea typeface="微软雅黑" panose="020B0503020204020204" pitchFamily="34" charset="-122"/>
                <a:sym typeface="+mn-ea"/>
              </a:rPr>
              <a:t>《名单表》和《名单表分析</a:t>
            </a:r>
            <a:r>
              <a:rPr lang="zh-CN" altLang="en-US" sz="5400">
                <a:solidFill>
                  <a:schemeClr val="tx1"/>
                </a:solidFill>
                <a:latin typeface="Franklin Gothic Medium" panose="020B0603020102020204" pitchFamily="34" charset="0"/>
                <a:ea typeface="微软雅黑" panose="020B0503020204020204" pitchFamily="34" charset="-122"/>
                <a:sym typeface="+mn-ea"/>
              </a:rPr>
              <a:t>》</a:t>
            </a:r>
            <a:endParaRPr lang="zh-CN" altLang="en-US" sz="5400" b="1">
              <a:solidFill>
                <a:schemeClr val="tx1"/>
              </a:solidFill>
              <a:latin typeface="Franklin Gothic Medium" panose="020B0603020102020204" pitchFamily="34" charset="0"/>
              <a:ea typeface="微软雅黑" panose="020B0503020204020204" pitchFamily="34" charset="-122"/>
              <a:sym typeface="+mn-ea"/>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graphicFrame>
        <p:nvGraphicFramePr>
          <p:cNvPr id="40" name="表格 39"/>
          <p:cNvGraphicFramePr/>
          <p:nvPr>
            <p:custDataLst>
              <p:tags r:id="rId1"/>
            </p:custDataLst>
          </p:nvPr>
        </p:nvGraphicFramePr>
        <p:xfrm>
          <a:off x="1386522" y="3475355"/>
          <a:ext cx="9690100" cy="2839720"/>
        </p:xfrm>
        <a:graphic>
          <a:graphicData uri="http://schemas.openxmlformats.org/drawingml/2006/table">
            <a:tbl>
              <a:tblPr firstRow="1" bandRow="1">
                <a:tableStyleId>{5C22544A-7EE6-4342-B048-85BDC9FD1C3A}</a:tableStyleId>
              </a:tblPr>
              <a:tblGrid>
                <a:gridCol w="1332865"/>
                <a:gridCol w="1546860"/>
                <a:gridCol w="3150870"/>
                <a:gridCol w="3659505"/>
              </a:tblGrid>
              <a:tr h="400050">
                <a:tc gridSpan="4">
                  <a:txBody>
                    <a:bodyPr/>
                    <a:p>
                      <a:pPr indent="0" algn="ctr">
                        <a:buNone/>
                      </a:pPr>
                      <a:r>
                        <a:rPr lang="zh-CN" sz="2200" b="1">
                          <a:solidFill>
                            <a:srgbClr val="000000"/>
                          </a:solidFill>
                          <a:latin typeface="Arial" panose="020B0604020202020204" pitchFamily="34" charset="0"/>
                          <a:ea typeface="微软雅黑" panose="020B0503020204020204" pitchFamily="34" charset="-122"/>
                        </a:rPr>
                        <a:t>名单表</a:t>
                      </a:r>
                      <a:endParaRPr lang="en-US" altLang="en-US" sz="22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03555">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类别</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姓名</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电话</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备注</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258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258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258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21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258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258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文本框 2"/>
          <p:cNvSpPr txBox="1"/>
          <p:nvPr/>
        </p:nvSpPr>
        <p:spPr>
          <a:xfrm>
            <a:off x="4075428" y="1503802"/>
            <a:ext cx="309880" cy="460375"/>
          </a:xfrm>
          <a:prstGeom prst="rect">
            <a:avLst/>
          </a:prstGeom>
          <a:noFill/>
        </p:spPr>
        <p:txBody>
          <a:bodyPr wrap="none" rtlCol="0">
            <a:spAutoFit/>
          </a:bodyPr>
          <a:p>
            <a:endParaRPr lang="zh-CN" altLang="en-US" b="1" dirty="0">
              <a:solidFill>
                <a:srgbClr val="0070C0"/>
              </a:solidFill>
              <a:latin typeface="微软雅黑" panose="020B0503020204020204" pitchFamily="34" charset="-122"/>
              <a:ea typeface="微软雅黑" panose="020B0503020204020204" pitchFamily="34" charset="-122"/>
              <a:sym typeface="+mn-ea"/>
            </a:endParaRPr>
          </a:p>
        </p:txBody>
      </p:sp>
      <p:cxnSp>
        <p:nvCxnSpPr>
          <p:cNvPr id="3" name="直接连接符 268"/>
          <p:cNvCxnSpPr/>
          <p:nvPr>
            <p:custDataLst>
              <p:tags r:id="rId2"/>
            </p:custDataLst>
          </p:nvPr>
        </p:nvCxnSpPr>
        <p:spPr>
          <a:xfrm>
            <a:off x="6018229" y="1649855"/>
            <a:ext cx="0" cy="347640"/>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4" name="空心弧 269"/>
          <p:cNvSpPr/>
          <p:nvPr>
            <p:custDataLst>
              <p:tags r:id="rId3"/>
            </p:custDataLst>
          </p:nvPr>
        </p:nvSpPr>
        <p:spPr>
          <a:xfrm>
            <a:off x="5533125" y="741783"/>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5" name="椭圆 270"/>
          <p:cNvSpPr/>
          <p:nvPr>
            <p:custDataLst>
              <p:tags r:id="rId4"/>
            </p:custDataLst>
          </p:nvPr>
        </p:nvSpPr>
        <p:spPr>
          <a:xfrm>
            <a:off x="5676000" y="871987"/>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pPr algn="ctr"/>
            <a:endParaRPr lang="zh-CN" altLang="en-US" b="1" dirty="0">
              <a:latin typeface="微软雅黑" panose="020B0503020204020204" pitchFamily="34" charset="-122"/>
              <a:ea typeface="微软雅黑" panose="020B0503020204020204" pitchFamily="34" charset="-122"/>
            </a:endParaRPr>
          </a:p>
        </p:txBody>
      </p:sp>
      <p:sp>
        <p:nvSpPr>
          <p:cNvPr id="6" name="空心弧 271"/>
          <p:cNvSpPr/>
          <p:nvPr>
            <p:custDataLst>
              <p:tags r:id="rId5"/>
            </p:custDataLst>
          </p:nvPr>
        </p:nvSpPr>
        <p:spPr>
          <a:xfrm>
            <a:off x="1462727" y="198636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7" name="椭圆 273"/>
          <p:cNvSpPr/>
          <p:nvPr>
            <p:custDataLst>
              <p:tags r:id="rId6"/>
            </p:custDataLst>
          </p:nvPr>
        </p:nvSpPr>
        <p:spPr>
          <a:xfrm>
            <a:off x="1605602" y="211656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8" name="空心弧 274"/>
          <p:cNvSpPr/>
          <p:nvPr>
            <p:custDataLst>
              <p:tags r:id="rId7"/>
            </p:custDataLst>
          </p:nvPr>
        </p:nvSpPr>
        <p:spPr>
          <a:xfrm>
            <a:off x="4980524" y="198636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9" name="椭圆 275"/>
          <p:cNvSpPr/>
          <p:nvPr>
            <p:custDataLst>
              <p:tags r:id="rId8"/>
            </p:custDataLst>
          </p:nvPr>
        </p:nvSpPr>
        <p:spPr>
          <a:xfrm>
            <a:off x="5123398" y="211656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0" name="半闭框 282"/>
          <p:cNvSpPr/>
          <p:nvPr>
            <p:custDataLst>
              <p:tags r:id="rId9"/>
            </p:custDataLst>
          </p:nvPr>
        </p:nvSpPr>
        <p:spPr>
          <a:xfrm>
            <a:off x="1936426" y="198671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1" name="半闭框 283"/>
          <p:cNvSpPr/>
          <p:nvPr>
            <p:custDataLst>
              <p:tags r:id="rId10"/>
            </p:custDataLst>
          </p:nvPr>
        </p:nvSpPr>
        <p:spPr>
          <a:xfrm flipH="1">
            <a:off x="3854483" y="1986961"/>
            <a:ext cx="1563126" cy="129520"/>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2" name="空心弧 289"/>
          <p:cNvSpPr/>
          <p:nvPr>
            <p:custDataLst>
              <p:tags r:id="rId11"/>
            </p:custDataLst>
          </p:nvPr>
        </p:nvSpPr>
        <p:spPr>
          <a:xfrm>
            <a:off x="3793598" y="198636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3" name="椭圆 290"/>
          <p:cNvSpPr/>
          <p:nvPr>
            <p:custDataLst>
              <p:tags r:id="rId12"/>
            </p:custDataLst>
          </p:nvPr>
        </p:nvSpPr>
        <p:spPr>
          <a:xfrm>
            <a:off x="3936473" y="211656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14" name="直接连接符 292"/>
          <p:cNvCxnSpPr/>
          <p:nvPr>
            <p:custDataLst>
              <p:tags r:id="rId13"/>
            </p:custDataLst>
          </p:nvPr>
        </p:nvCxnSpPr>
        <p:spPr>
          <a:xfrm>
            <a:off x="3124548" y="1986364"/>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15" name="空心弧 293"/>
          <p:cNvSpPr/>
          <p:nvPr>
            <p:custDataLst>
              <p:tags r:id="rId14"/>
            </p:custDataLst>
          </p:nvPr>
        </p:nvSpPr>
        <p:spPr>
          <a:xfrm>
            <a:off x="2642085" y="198636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6" name="椭圆 294"/>
          <p:cNvSpPr/>
          <p:nvPr>
            <p:custDataLst>
              <p:tags r:id="rId15"/>
            </p:custDataLst>
          </p:nvPr>
        </p:nvSpPr>
        <p:spPr>
          <a:xfrm>
            <a:off x="2784960" y="211656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7" name="空心弧 300"/>
          <p:cNvSpPr/>
          <p:nvPr>
            <p:custDataLst>
              <p:tags r:id="rId16"/>
            </p:custDataLst>
          </p:nvPr>
        </p:nvSpPr>
        <p:spPr>
          <a:xfrm>
            <a:off x="6162898" y="198382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8" name="椭圆 301"/>
          <p:cNvSpPr/>
          <p:nvPr>
            <p:custDataLst>
              <p:tags r:id="rId17"/>
            </p:custDataLst>
          </p:nvPr>
        </p:nvSpPr>
        <p:spPr>
          <a:xfrm>
            <a:off x="6305773" y="211402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9" name="空心弧 302"/>
          <p:cNvSpPr/>
          <p:nvPr>
            <p:custDataLst>
              <p:tags r:id="rId18"/>
            </p:custDataLst>
          </p:nvPr>
        </p:nvSpPr>
        <p:spPr>
          <a:xfrm>
            <a:off x="9789262" y="198382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0" name="椭圆 303"/>
          <p:cNvSpPr/>
          <p:nvPr>
            <p:custDataLst>
              <p:tags r:id="rId19"/>
            </p:custDataLst>
          </p:nvPr>
        </p:nvSpPr>
        <p:spPr>
          <a:xfrm>
            <a:off x="9932137" y="211402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1" name="半闭框 304"/>
          <p:cNvSpPr/>
          <p:nvPr>
            <p:custDataLst>
              <p:tags r:id="rId20"/>
            </p:custDataLst>
          </p:nvPr>
        </p:nvSpPr>
        <p:spPr>
          <a:xfrm>
            <a:off x="6636597" y="198417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2" name="半闭框 305"/>
          <p:cNvSpPr/>
          <p:nvPr>
            <p:custDataLst>
              <p:tags r:id="rId21"/>
            </p:custDataLst>
          </p:nvPr>
        </p:nvSpPr>
        <p:spPr>
          <a:xfrm flipH="1">
            <a:off x="8424758" y="1984173"/>
            <a:ext cx="1872976"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3" name="空心弧 306"/>
          <p:cNvSpPr/>
          <p:nvPr>
            <p:custDataLst>
              <p:tags r:id="rId22"/>
            </p:custDataLst>
          </p:nvPr>
        </p:nvSpPr>
        <p:spPr>
          <a:xfrm>
            <a:off x="8601067" y="198382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4" name="椭圆 307"/>
          <p:cNvSpPr/>
          <p:nvPr>
            <p:custDataLst>
              <p:tags r:id="rId23"/>
            </p:custDataLst>
          </p:nvPr>
        </p:nvSpPr>
        <p:spPr>
          <a:xfrm>
            <a:off x="8743942" y="211402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25" name="直接连接符 308"/>
          <p:cNvCxnSpPr/>
          <p:nvPr>
            <p:custDataLst>
              <p:tags r:id="rId24"/>
            </p:custDataLst>
          </p:nvPr>
        </p:nvCxnSpPr>
        <p:spPr>
          <a:xfrm>
            <a:off x="7845035" y="1983825"/>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26" name="空心弧 309"/>
          <p:cNvSpPr/>
          <p:nvPr>
            <p:custDataLst>
              <p:tags r:id="rId25"/>
            </p:custDataLst>
          </p:nvPr>
        </p:nvSpPr>
        <p:spPr>
          <a:xfrm>
            <a:off x="7362572" y="198382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27" name="直接连接符 312"/>
          <p:cNvCxnSpPr/>
          <p:nvPr/>
        </p:nvCxnSpPr>
        <p:spPr>
          <a:xfrm>
            <a:off x="4274152" y="1981882"/>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28" name="椭圆 310"/>
          <p:cNvSpPr/>
          <p:nvPr>
            <p:custDataLst>
              <p:tags r:id="rId26"/>
            </p:custDataLst>
          </p:nvPr>
        </p:nvSpPr>
        <p:spPr>
          <a:xfrm>
            <a:off x="7505447" y="211402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9" name="半闭框 311"/>
          <p:cNvSpPr/>
          <p:nvPr>
            <p:custDataLst>
              <p:tags r:id="rId27"/>
            </p:custDataLst>
          </p:nvPr>
        </p:nvSpPr>
        <p:spPr>
          <a:xfrm>
            <a:off x="5425206" y="1981634"/>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30" name="直接连接符 313"/>
          <p:cNvCxnSpPr/>
          <p:nvPr/>
        </p:nvCxnSpPr>
        <p:spPr>
          <a:xfrm>
            <a:off x="9099398" y="1985056"/>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31" name="文本框 316"/>
          <p:cNvSpPr txBox="1"/>
          <p:nvPr/>
        </p:nvSpPr>
        <p:spPr>
          <a:xfrm>
            <a:off x="5700774" y="1072704"/>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名单</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2" name="文本框 317"/>
          <p:cNvSpPr txBox="1"/>
          <p:nvPr/>
        </p:nvSpPr>
        <p:spPr>
          <a:xfrm>
            <a:off x="5148410" y="225108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同学</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3" name="文本框 318"/>
          <p:cNvSpPr txBox="1"/>
          <p:nvPr/>
        </p:nvSpPr>
        <p:spPr>
          <a:xfrm>
            <a:off x="3961146" y="225108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4" name="文本框 319"/>
          <p:cNvSpPr txBox="1"/>
          <p:nvPr/>
        </p:nvSpPr>
        <p:spPr>
          <a:xfrm>
            <a:off x="1633600" y="225108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朋友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5" name="文本框 320"/>
          <p:cNvSpPr txBox="1"/>
          <p:nvPr/>
        </p:nvSpPr>
        <p:spPr>
          <a:xfrm>
            <a:off x="8791471" y="225108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熟人</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6" name="文本框 321"/>
          <p:cNvSpPr txBox="1"/>
          <p:nvPr/>
        </p:nvSpPr>
        <p:spPr>
          <a:xfrm>
            <a:off x="7524844" y="225108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亲戚</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7" name="文本框 322"/>
          <p:cNvSpPr txBox="1"/>
          <p:nvPr/>
        </p:nvSpPr>
        <p:spPr>
          <a:xfrm>
            <a:off x="6346468" y="225108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客户</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8" name="文本框 323"/>
          <p:cNvSpPr txBox="1"/>
          <p:nvPr/>
        </p:nvSpPr>
        <p:spPr>
          <a:xfrm>
            <a:off x="2804357" y="225108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伙伴</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9" name="文本框 324"/>
          <p:cNvSpPr txBox="1"/>
          <p:nvPr/>
        </p:nvSpPr>
        <p:spPr>
          <a:xfrm>
            <a:off x="9832708" y="2324728"/>
            <a:ext cx="894080" cy="306705"/>
          </a:xfrm>
          <a:prstGeom prst="rect">
            <a:avLst/>
          </a:prstGeom>
          <a:noFill/>
        </p:spPr>
        <p:txBody>
          <a:bodyPr wrap="none" rtlCol="0">
            <a:spAutoFit/>
          </a:bodyPr>
          <a:p>
            <a:r>
              <a:rPr lang="zh-CN" altLang="en-US" sz="1400" b="1">
                <a:solidFill>
                  <a:schemeClr val="bg1"/>
                </a:solidFill>
                <a:latin typeface="微软雅黑" panose="020B0503020204020204" pitchFamily="34" charset="-122"/>
                <a:ea typeface="微软雅黑" panose="020B0503020204020204" pitchFamily="34" charset="-122"/>
              </a:rPr>
              <a:t>一面之交</a:t>
            </a:r>
            <a:endParaRPr lang="zh-CN" altLang="en-US" sz="1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558165" y="4088765"/>
            <a:ext cx="11299825" cy="2389505"/>
          </a:xfrm>
          <a:prstGeom prst="rect">
            <a:avLst/>
          </a:prstGeom>
          <a:noFill/>
        </p:spPr>
        <p:txBody>
          <a:bodyPr wrap="square" rtlCol="0" anchor="t">
            <a:spAutoFit/>
          </a:bodyPr>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关系：陌生----一面之交---一般----较好朋友----很好</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需求：滿足----较少---一般----较强----很强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经济收入：200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以下_--200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人际关系：20人---20~50---50~100---100~200---200以上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综合能力：没有---较低--一般---较强---很强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类别：A类---7分以上(比自己高)； B类---4~6分(与自己相近) ；C类---3分以下(比自己低)，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          A、B类---请老師讲计划， C类---主要自己讲计划。</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表格 9"/>
          <p:cNvGraphicFramePr/>
          <p:nvPr>
            <p:custDataLst>
              <p:tags r:id="rId1"/>
            </p:custDataLst>
          </p:nvPr>
        </p:nvGraphicFramePr>
        <p:xfrm>
          <a:off x="388937" y="116840"/>
          <a:ext cx="11185525" cy="3726815"/>
        </p:xfrm>
        <a:graphic>
          <a:graphicData uri="http://schemas.openxmlformats.org/drawingml/2006/table">
            <a:tbl>
              <a:tblPr firstRow="1" bandRow="1">
                <a:tableStyleId>{5C22544A-7EE6-4342-B048-85BDC9FD1C3A}</a:tableStyleId>
              </a:tblPr>
              <a:tblGrid>
                <a:gridCol w="835660"/>
                <a:gridCol w="835025"/>
                <a:gridCol w="835660"/>
                <a:gridCol w="835660"/>
                <a:gridCol w="835025"/>
                <a:gridCol w="835660"/>
                <a:gridCol w="835660"/>
                <a:gridCol w="835025"/>
                <a:gridCol w="835660"/>
                <a:gridCol w="1229995"/>
                <a:gridCol w="1229995"/>
                <a:gridCol w="1206500"/>
              </a:tblGrid>
              <a:tr h="469900">
                <a:tc gridSpan="12">
                  <a:txBody>
                    <a:bodyPr/>
                    <a:p>
                      <a:pPr indent="0" algn="ctr">
                        <a:buNone/>
                      </a:pPr>
                      <a:r>
                        <a:rPr lang="zh-CN" sz="2200" b="1">
                          <a:solidFill>
                            <a:srgbClr val="000000"/>
                          </a:solidFill>
                          <a:latin typeface="Arial" panose="020B0604020202020204" pitchFamily="34" charset="0"/>
                          <a:ea typeface="微软雅黑" panose="020B0503020204020204" pitchFamily="34" charset="-122"/>
                        </a:rPr>
                        <a:t>名单分析表</a:t>
                      </a:r>
                      <a:endParaRPr lang="en-US" altLang="en-US" sz="22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90550">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姓名</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性别</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年龄</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婚否</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职业</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电话</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需要</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经济</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人际关系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综合能力</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总分类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339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注一：分数:0---0.5---1---1.5---2</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R cap="flat">
                      <a:noFill/>
                    </a:lnR>
                    <a:lnT w="6350" cap="flat" cmpd="sng">
                      <a:solidFill>
                        <a:srgbClr val="000000"/>
                      </a:solidFill>
                      <a:prstDash val="solid"/>
                      <a:headEnd type="none" w="med" len="med"/>
                      <a:tailEnd type="none" w="med" len="med"/>
                    </a:lnT>
                    <a:lnB cap="flat">
                      <a:noFill/>
                    </a:lnB>
                  </a:tcPr>
                </a:tc>
              </a:tr>
              <a:tr h="27178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注二：名单上第一个要填上你自己，并要为自己打分，为自己打分分数高低要适中，因为你做参照体，分数适中比较容易与新人做分析。</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32385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注三：名单中的类别要求填好，这样采取什么样的策略和方案容易一目了然</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4865" y="969645"/>
            <a:ext cx="10599420" cy="1753235"/>
          </a:xfrm>
          <a:prstGeom prst="rect">
            <a:avLst/>
          </a:prstGeom>
          <a:noFill/>
        </p:spPr>
        <p:txBody>
          <a:bodyPr wrap="square" rtlCol="0" anchor="t">
            <a:spAutoFit/>
          </a:bodyPr>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做好市场规划，选对一个人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普遍撒网、重点培养</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原则。也就是说，纲要撒得大一点，不要遗漏任何一个潜在的机会，建立自己广阔的后备库，重点培养成功率、影响力的人。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318260" y="3543300"/>
            <a:ext cx="10266680" cy="2856230"/>
          </a:xfrm>
          <a:prstGeom prst="rect">
            <a:avLst/>
          </a:prstGeom>
          <a:noFill/>
        </p:spPr>
        <p:txBody>
          <a:bodyPr wrap="square" rtlCol="0" anchor="t">
            <a:spAutoFit/>
          </a:bodyPr>
          <a:p>
            <a:pPr fontAlgn="auto">
              <a:lnSpc>
                <a:spcPts val="308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1、生活贫穷的人；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8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2、固轨、认死理、钻牛角尖、自以为是的人；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8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3、优柔寡断、儿女情长的人；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8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4、在校学生、教师、在职公务员、现役军人；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8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5、只舍吹牛、不会实干的人；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8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6、不三不四的人、违法犯罪的人、在逃犯、通缉犯；</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8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7、特别胆小的人。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06095" y="297180"/>
            <a:ext cx="1605280" cy="521970"/>
          </a:xfrm>
          <a:prstGeom prst="rect">
            <a:avLst/>
          </a:prstGeom>
          <a:noFill/>
        </p:spPr>
        <p:txBody>
          <a:bodyPr wrap="none" rtlCol="0">
            <a:spAutoFit/>
          </a:bodyPr>
          <a:p>
            <a:pPr algn="l"/>
            <a:r>
              <a:rPr lang="zh-CN" altLang="en-US" sz="2800" b="1">
                <a:sym typeface="+mn-ea"/>
              </a:rPr>
              <a:t>选人原则</a:t>
            </a:r>
            <a:endParaRPr lang="zh-CN" altLang="en-US" sz="2800" b="1">
              <a:sym typeface="+mn-ea"/>
            </a:endParaRPr>
          </a:p>
        </p:txBody>
      </p:sp>
      <p:sp>
        <p:nvSpPr>
          <p:cNvPr id="5" name="文本框 4"/>
          <p:cNvSpPr txBox="1"/>
          <p:nvPr/>
        </p:nvSpPr>
        <p:spPr>
          <a:xfrm>
            <a:off x="605155" y="2909570"/>
            <a:ext cx="3230880" cy="460375"/>
          </a:xfrm>
          <a:prstGeom prst="rect">
            <a:avLst/>
          </a:prstGeom>
          <a:noFill/>
        </p:spPr>
        <p:txBody>
          <a:bodyPr wrap="none" rtlCol="0">
            <a:spAutoFit/>
          </a:bodyPr>
          <a:p>
            <a:pPr algn="l"/>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列出</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不适合做的人</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68095" y="1906270"/>
            <a:ext cx="10119360" cy="3969385"/>
          </a:xfrm>
          <a:prstGeom prst="rect">
            <a:avLst/>
          </a:prstGeom>
          <a:noFill/>
        </p:spPr>
        <p:txBody>
          <a:bodyPr wrap="square" rtlCol="0" anchor="t">
            <a:spAutoFit/>
          </a:bodyPr>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1</a:t>
            </a:r>
            <a:r>
              <a:rPr lang="zh-CN" altLang="en-US">
                <a:latin typeface="微软雅黑" panose="020B0503020204020204" pitchFamily="34" charset="-122"/>
                <a:ea typeface="微软雅黑" panose="020B0503020204020204" pitchFamily="34" charset="-122"/>
                <a:cs typeface="微软雅黑" panose="020B0503020204020204" pitchFamily="34" charset="-122"/>
              </a:rPr>
              <a:t>、有抱负的人;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做生意不太成功的人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3、经商时间长，先成功后失败的人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4、可信度高、信誉好、为人好的人: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5、不安于现状的人: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6、退役军人: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7、下岗工人、失业毕业生、农村剩余劳动力等失业人员。</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38505" y="1043940"/>
            <a:ext cx="2214880" cy="583565"/>
          </a:xfrm>
          <a:prstGeom prst="rect">
            <a:avLst/>
          </a:prstGeom>
          <a:noFill/>
        </p:spPr>
        <p:txBody>
          <a:bodyPr wrap="none" rtlCol="0">
            <a:spAutoFit/>
          </a:bodyPr>
          <a:p>
            <a:pPr algn="l"/>
            <a:r>
              <a:rPr lang="zh-CN" altLang="en-US" sz="3200" b="1">
                <a:latin typeface="微软雅黑" panose="020B0503020204020204" pitchFamily="34" charset="-122"/>
                <a:ea typeface="微软雅黑" panose="020B0503020204020204" pitchFamily="34" charset="-122"/>
                <a:sym typeface="+mn-ea"/>
              </a:rPr>
              <a:t>适合做的人</a:t>
            </a:r>
            <a:endParaRPr lang="zh-CN" altLang="en-US" sz="3200" b="1">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77190" y="575945"/>
            <a:ext cx="10979785" cy="5726430"/>
          </a:xfrm>
          <a:prstGeom prst="rect">
            <a:avLst/>
          </a:prstGeom>
          <a:noFill/>
        </p:spPr>
        <p:txBody>
          <a:bodyPr wrap="square" rtlCol="0" anchor="t">
            <a:spAutoFit/>
          </a:bodyPr>
          <a:p>
            <a:pPr fontAlgn="auto">
              <a:lnSpc>
                <a:spcPts val="338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有抱食的人、不安于现状的人</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，因其对挣大钱有所憧憬；</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38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做生意不太成功的人、经商时间长，先成功后失败的人</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都企图找到机会翻本或进阶；</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38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下岗工人、失业毕业生、农村剩余劳动力等失业人员</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这部分</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人希望通过某种方式尽快改变自己生活水平。</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380"/>
              </a:lnSpc>
            </a:pP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38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在经过初步筛选后，列出信任度高的，创业投资意愿强的，挣钱愿望高的，胆子比较大的。</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380"/>
              </a:lnSpc>
            </a:pP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38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从</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不适合干的人</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可以看出，规避了邀约风险，考虑了成功率、性价比等因素，从</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适合干的人</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中可以看出，名单里的基本特征：有闲钱，不安于现状，希望通过某种方式尽快改善自己生活，想走捷径。</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38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当然，最大的特征还是那两个字</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梦想！</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35685" y="1283335"/>
            <a:ext cx="10180320" cy="4892675"/>
          </a:xfrm>
          <a:prstGeom prst="rect">
            <a:avLst/>
          </a:prstGeom>
          <a:noFill/>
          <a:ln w="9525">
            <a:noFill/>
          </a:ln>
        </p:spPr>
        <p:txBody>
          <a:bodyPr wrap="square">
            <a:spAutoFit/>
          </a:bodyPr>
          <a:p>
            <a:pPr indent="0"/>
            <a:r>
              <a:rPr lang="zh-CN" b="1">
                <a:latin typeface="微软雅黑" panose="020B0503020204020204" pitchFamily="34" charset="-122"/>
                <a:ea typeface="微软雅黑" panose="020B0503020204020204" pitchFamily="34" charset="-122"/>
                <a:cs typeface="微软雅黑" panose="020B0503020204020204" pitchFamily="34" charset="-122"/>
              </a:rPr>
              <a:t>第一种人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一约就来的人第二种人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作过直传销的人</a:t>
            </a:r>
            <a:endParaRPr lang="en-US"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b="1">
                <a:latin typeface="微软雅黑" panose="020B0503020204020204" pitchFamily="34" charset="-122"/>
                <a:ea typeface="微软雅黑" panose="020B0503020204020204" pitchFamily="34" charset="-122"/>
                <a:cs typeface="微软雅黑" panose="020B0503020204020204" pitchFamily="34" charset="-122"/>
              </a:rPr>
              <a:t>第三种人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谦虚好学的人</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b="1">
                <a:latin typeface="微软雅黑" panose="020B0503020204020204" pitchFamily="34" charset="-122"/>
                <a:ea typeface="微软雅黑" panose="020B0503020204020204" pitchFamily="34" charset="-122"/>
                <a:cs typeface="微软雅黑" panose="020B0503020204020204" pitchFamily="34" charset="-122"/>
              </a:rPr>
              <a:t>第四种人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有爱心，乐于助人</a:t>
            </a:r>
            <a:endParaRPr lang="en-US"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b="1">
                <a:latin typeface="微软雅黑" panose="020B0503020204020204" pitchFamily="34" charset="-122"/>
                <a:ea typeface="微软雅黑" panose="020B0503020204020204" pitchFamily="34" charset="-122"/>
                <a:cs typeface="微软雅黑" panose="020B0503020204020204" pitchFamily="34" charset="-122"/>
              </a:rPr>
              <a:t>第五种人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怀才不遇，争强好胜第六种人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我行我素，不愿受约束，比如自由职业者</a:t>
            </a:r>
            <a:r>
              <a:rPr lang="en-US" b="1">
                <a:latin typeface="微软雅黑" panose="020B0503020204020204" pitchFamily="34" charset="-122"/>
                <a:ea typeface="微软雅黑" panose="020B0503020204020204" pitchFamily="34" charset="-122"/>
                <a:cs typeface="微软雅黑" panose="020B0503020204020204" pitchFamily="34" charset="-122"/>
              </a:rPr>
              <a:t>......</a:t>
            </a:r>
            <a:endParaRPr lang="en-US"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b="1">
                <a:latin typeface="微软雅黑" panose="020B0503020204020204" pitchFamily="34" charset="-122"/>
                <a:ea typeface="微软雅黑" panose="020B0503020204020204" pitchFamily="34" charset="-122"/>
                <a:cs typeface="微软雅黑" panose="020B0503020204020204" pitchFamily="34" charset="-122"/>
              </a:rPr>
              <a:t>第七种人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做事有韧劲，持之以恒，不在乎别人怎么议论</a:t>
            </a:r>
            <a:endParaRPr lang="en-US"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b="1">
                <a:latin typeface="微软雅黑" panose="020B0503020204020204" pitchFamily="34" charset="-122"/>
                <a:ea typeface="微软雅黑" panose="020B0503020204020204" pitchFamily="34" charset="-122"/>
                <a:cs typeface="微软雅黑" panose="020B0503020204020204" pitchFamily="34" charset="-122"/>
              </a:rPr>
              <a:t>第八种人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比你成功的人或你认为不可能做</a:t>
            </a:r>
            <a:r>
              <a:rPr lang="en-US" b="1">
                <a:latin typeface="微软雅黑" panose="020B0503020204020204" pitchFamily="34" charset="-122"/>
                <a:ea typeface="微软雅黑" panose="020B0503020204020204" pitchFamily="34" charset="-122"/>
                <a:cs typeface="微软雅黑" panose="020B0503020204020204" pitchFamily="34" charset="-122"/>
              </a:rPr>
              <a:t>Crowd1</a:t>
            </a:r>
            <a:r>
              <a:rPr lang="zh-CN" b="1">
                <a:latin typeface="微软雅黑" panose="020B0503020204020204" pitchFamily="34" charset="-122"/>
                <a:ea typeface="微软雅黑" panose="020B0503020204020204" pitchFamily="34" charset="-122"/>
                <a:cs typeface="微软雅黑" panose="020B0503020204020204" pitchFamily="34" charset="-122"/>
              </a:rPr>
              <a:t>的人第九种人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人缘好，信誉高，有影响力，有感染力，比如团委书记</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工会主席</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办公室主任。。</a:t>
            </a:r>
            <a:endParaRPr lang="en-US"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b="1">
                <a:latin typeface="微软雅黑" panose="020B0503020204020204" pitchFamily="34" charset="-122"/>
                <a:ea typeface="微软雅黑" panose="020B0503020204020204" pitchFamily="34" charset="-122"/>
                <a:cs typeface="微软雅黑" panose="020B0503020204020204" pitchFamily="34" charset="-122"/>
              </a:rPr>
              <a:t>第十种人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心理压力大，对未来充满恐惧，没有安全感和保障感比如离异带子女</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家里有慢性病人</a:t>
            </a:r>
            <a:r>
              <a:rPr lang="en-US" b="1">
                <a:latin typeface="微软雅黑" panose="020B0503020204020204" pitchFamily="34" charset="-122"/>
                <a:ea typeface="微软雅黑" panose="020B0503020204020204" pitchFamily="34" charset="-122"/>
                <a:cs typeface="微软雅黑" panose="020B0503020204020204" pitchFamily="34" charset="-122"/>
              </a:rPr>
              <a:t>/</a:t>
            </a:r>
            <a:r>
              <a:rPr lang="zh-CN" b="1">
                <a:latin typeface="微软雅黑" panose="020B0503020204020204" pitchFamily="34" charset="-122"/>
                <a:ea typeface="微软雅黑" panose="020B0503020204020204" pitchFamily="34" charset="-122"/>
                <a:cs typeface="微软雅黑" panose="020B0503020204020204" pitchFamily="34" charset="-122"/>
              </a:rPr>
              <a:t>曾经辉煌过，还想再辉煌中年人，几年前下海经商，目前没有太好的出路，没有医疗保障。</a:t>
            </a:r>
            <a:r>
              <a:rPr lang="en-US" b="1">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035685" y="499110"/>
            <a:ext cx="6278880" cy="706755"/>
          </a:xfrm>
          <a:prstGeom prst="rect">
            <a:avLst/>
          </a:prstGeom>
          <a:noFill/>
        </p:spPr>
        <p:txBody>
          <a:bodyPr wrap="none" rtlCol="0">
            <a:spAutoFit/>
          </a:bodyPr>
          <a:p>
            <a:pPr algn="l"/>
            <a:r>
              <a:rPr lang="zh-CN" sz="4000" b="1">
                <a:latin typeface="微软雅黑" panose="020B0503020204020204" pitchFamily="34" charset="-122"/>
                <a:ea typeface="微软雅黑" panose="020B0503020204020204" pitchFamily="34" charset="-122"/>
                <a:cs typeface="微软雅黑" panose="020B0503020204020204" pitchFamily="34" charset="-122"/>
                <a:sym typeface="+mn-ea"/>
              </a:rPr>
              <a:t>现场迅速列出十种人并打分</a:t>
            </a:r>
            <a:endParaRPr lang="zh-CN" altLang="en-US" sz="4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4883150" y="2439670"/>
            <a:ext cx="6849745" cy="2214880"/>
          </a:xfrm>
          <a:prstGeom prst="rect">
            <a:avLst/>
          </a:prstGeom>
          <a:ln>
            <a:noFill/>
          </a:ln>
        </p:spPr>
        <p:txBody>
          <a:bodyPr wrap="square">
            <a:spAutoFit/>
          </a:bodyPr>
          <a:lstStyle/>
          <a:p>
            <a:pPr algn="ctr"/>
            <a:r>
              <a:rPr 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列名单</a:t>
            </a:r>
            <a:endParaRPr 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4530090" y="1122680"/>
            <a:ext cx="7660005" cy="922020"/>
          </a:xfrm>
          <a:prstGeom prst="rect">
            <a:avLst/>
          </a:prstGeom>
          <a:ln>
            <a:noFill/>
          </a:ln>
        </p:spPr>
        <p:txBody>
          <a:bodyPr wrap="square">
            <a:spAutoFit/>
          </a:bodyPr>
          <a:lstStyle/>
          <a:p>
            <a:pPr algn="ctr"/>
            <a:r>
              <a:rPr lang="zh-CN" altLang="en-US" sz="48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第三步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4820920" y="5085715"/>
            <a:ext cx="7077710" cy="645160"/>
          </a:xfrm>
          <a:prstGeom prst="rect">
            <a:avLst/>
          </a:prstGeom>
          <a:noFill/>
          <a:effectLst/>
        </p:spPr>
        <p:txBody>
          <a:bodyPr wrap="square" rtlCol="0">
            <a:spAutoFit/>
          </a:bodyPr>
          <a:lstStyle/>
          <a:p>
            <a:pPr algn="ctr"/>
            <a:r>
              <a:rPr lang="en-US" altLang="zh-CN" sz="3600" b="1">
                <a:solidFill>
                  <a:schemeClr val="tx1"/>
                </a:solidFill>
                <a:effectLst/>
                <a:latin typeface="微软雅黑" panose="020B0503020204020204" pitchFamily="34" charset="-122"/>
                <a:ea typeface="微软雅黑" panose="020B0503020204020204" pitchFamily="34" charset="-122"/>
              </a:rPr>
              <a:t>M</a:t>
            </a:r>
            <a:r>
              <a:rPr lang="zh-CN" altLang="en-US" sz="3600" b="1">
                <a:solidFill>
                  <a:schemeClr val="tx1"/>
                </a:solidFill>
                <a:effectLst/>
                <a:latin typeface="微软雅黑" panose="020B0503020204020204" pitchFamily="34" charset="-122"/>
                <a:ea typeface="微软雅黑" panose="020B0503020204020204" pitchFamily="34" charset="-122"/>
              </a:rPr>
              <a:t>系统快速打造成功</a:t>
            </a:r>
            <a:r>
              <a:rPr lang="zh-CN" altLang="zh-CN" sz="3600" b="1">
                <a:solidFill>
                  <a:schemeClr val="tx1"/>
                </a:solidFill>
                <a:effectLst/>
                <a:latin typeface="微软雅黑" panose="020B0503020204020204" pitchFamily="34" charset="-122"/>
                <a:ea typeface="微软雅黑" panose="020B0503020204020204" pitchFamily="34" charset="-122"/>
              </a:rPr>
              <a:t>系统系列培训</a:t>
            </a:r>
            <a:endParaRPr lang="zh-CN" altLang="zh-CN" sz="3600" b="1">
              <a:solidFill>
                <a:schemeClr val="tx1"/>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5842504"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图片 13" descr="图片3_副本"/>
          <p:cNvPicPr>
            <a:picLocks noChangeAspect="1"/>
          </p:cNvPicPr>
          <p:nvPr/>
        </p:nvPicPr>
        <p:blipFill>
          <a:blip r:embed="rId5"/>
          <a:stretch>
            <a:fillRect/>
          </a:stretch>
        </p:blipFill>
        <p:spPr>
          <a:xfrm>
            <a:off x="701040" y="927735"/>
            <a:ext cx="3829050" cy="4445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21098" y="1245333"/>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04</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045335"/>
            <a:ext cx="10159365" cy="258445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r>
              <a:rPr lang="zh-CN" altLang="en-US" sz="5400">
                <a:solidFill>
                  <a:schemeClr val="tx1"/>
                </a:solidFill>
                <a:latin typeface="Franklin Gothic Medium" panose="020B0603020102020204" pitchFamily="34" charset="0"/>
                <a:ea typeface="微软雅黑" panose="020B0503020204020204" pitchFamily="34" charset="-122"/>
                <a:sym typeface="+mn-ea"/>
              </a:rPr>
              <a:t>如何扩大名单</a:t>
            </a:r>
            <a:endParaRPr lang="zh-CN" altLang="en-US" sz="5400" b="1">
              <a:solidFill>
                <a:schemeClr val="tx1"/>
              </a:solidFill>
              <a:latin typeface="Franklin Gothic Medium" panose="020B0603020102020204" pitchFamily="34" charset="0"/>
              <a:ea typeface="微软雅黑" panose="020B0503020204020204" pitchFamily="34" charset="-122"/>
            </a:endParaRPr>
          </a:p>
          <a:p>
            <a:pPr algn="ctr"/>
            <a:endParaRPr lang="zh-CN" altLang="en-US" sz="5400" b="1">
              <a:solidFill>
                <a:schemeClr val="tx1"/>
              </a:solidFill>
              <a:latin typeface="Franklin Gothic Medium" panose="020B0603020102020204" pitchFamily="34" charset="0"/>
              <a:ea typeface="微软雅黑" panose="020B0503020204020204" pitchFamily="34" charset="-122"/>
            </a:endParaRPr>
          </a:p>
          <a:p>
            <a:pPr algn="ctr"/>
            <a:endParaRPr lang="zh-CN" altLang="en-US" sz="5400" b="1">
              <a:solidFill>
                <a:schemeClr val="tx1"/>
              </a:solidFill>
              <a:latin typeface="Franklin Gothic Medium" panose="020B0603020102020204" pitchFamily="34" charset="0"/>
              <a:ea typeface="微软雅黑" panose="020B0503020204020204" pitchFamily="34" charset="-122"/>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20445" y="1457325"/>
            <a:ext cx="10149840" cy="4831080"/>
          </a:xfrm>
          <a:prstGeom prst="rect">
            <a:avLst/>
          </a:prstGeom>
          <a:noFill/>
          <a:ln w="9525">
            <a:noFill/>
          </a:ln>
        </p:spPr>
        <p:txBody>
          <a:bodyPr wrap="square">
            <a:spAutoFit/>
          </a:bodyPr>
          <a:p>
            <a:pPr indent="0"/>
            <a:r>
              <a:rPr lang="en-US" sz="28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换工作</a:t>
            </a:r>
            <a:r>
              <a:rPr lang="en-US" sz="2800" b="1">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面试应聘</a:t>
            </a:r>
            <a:r>
              <a:rPr lang="en-US" sz="2800" b="1">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人才市场</a:t>
            </a:r>
            <a:endParaRPr lang="zh-CN" sz="28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要别人的名单</a:t>
            </a:r>
            <a:endParaRPr lang="zh-CN" sz="28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多做好事，助人为乐</a:t>
            </a:r>
            <a:endParaRPr lang="zh-CN" sz="28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网上聊天，广交各地朋友学会</a:t>
            </a:r>
            <a:endParaRPr lang="zh-CN" sz="28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在报纸刊物上收集名单</a:t>
            </a:r>
            <a:r>
              <a:rPr lang="en-US" sz="2800" b="1">
                <a:latin typeface="微软雅黑" panose="020B0503020204020204" pitchFamily="34" charset="-122"/>
                <a:ea typeface="微软雅黑" panose="020B0503020204020204" pitchFamily="34" charset="-122"/>
                <a:cs typeface="微软雅黑" panose="020B0503020204020204" pitchFamily="34" charset="-122"/>
              </a:rPr>
              <a:t>8</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定期参加各种学习和培训</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学历性</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技能性</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非学历性</a:t>
            </a:r>
            <a:endParaRPr lang="zh-CN" sz="28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9</a:t>
            </a:r>
            <a:r>
              <a:rPr 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sym typeface="+mn-ea"/>
              </a:rPr>
              <a:t>“善意的微笑、</a:t>
            </a:r>
            <a:r>
              <a:rPr lang="zh-CN" sz="2800" b="1">
                <a:latin typeface="微软雅黑" panose="020B0503020204020204" pitchFamily="34" charset="-122"/>
                <a:ea typeface="微软雅黑" panose="020B0503020204020204" pitchFamily="34" charset="-122"/>
                <a:cs typeface="微软雅黑" panose="020B0503020204020204" pitchFamily="34" charset="-122"/>
              </a:rPr>
              <a:t>主动的问候”是人际交往的第一通行证</a:t>
            </a:r>
            <a:r>
              <a:rPr lang="en-US" sz="2800" b="1">
                <a:latin typeface="微软雅黑" panose="020B0503020204020204" pitchFamily="34" charset="-122"/>
                <a:ea typeface="微软雅黑" panose="020B0503020204020204" pitchFamily="34" charset="-122"/>
                <a:cs typeface="微软雅黑" panose="020B0503020204020204" pitchFamily="34" charset="-122"/>
              </a:rPr>
              <a:t>10</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积极参加社交活动</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论坛</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舞会</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协会</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婚礼</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俱乐部</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英语角</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r>
              <a:rPr lang="zh-CN" sz="2800" b="1">
                <a:latin typeface="微软雅黑" panose="020B0503020204020204" pitchFamily="34" charset="-122"/>
                <a:ea typeface="微软雅黑" panose="020B0503020204020204" pitchFamily="34" charset="-122"/>
                <a:cs typeface="微软雅黑" panose="020B0503020204020204" pitchFamily="34" charset="-122"/>
              </a:rPr>
              <a:t>同学会</a:t>
            </a:r>
            <a:r>
              <a:rPr lang="en-US" sz="2800" b="1">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894715" y="544830"/>
            <a:ext cx="5466080" cy="583565"/>
          </a:xfrm>
          <a:prstGeom prst="rect">
            <a:avLst/>
          </a:prstGeom>
          <a:noFill/>
        </p:spPr>
        <p:txBody>
          <a:bodyPr wrap="none" rtlCol="0">
            <a:spAutoFit/>
          </a:bodyPr>
          <a:p>
            <a:pPr algn="l"/>
            <a:r>
              <a:rPr lang="zh-CN" sz="3200" b="1">
                <a:latin typeface="微软雅黑" panose="020B0503020204020204" pitchFamily="34" charset="-122"/>
                <a:ea typeface="微软雅黑" panose="020B0503020204020204" pitchFamily="34" charset="-122"/>
                <a:cs typeface="微软雅黑" panose="020B0503020204020204" pitchFamily="34" charset="-122"/>
                <a:sym typeface="+mn-ea"/>
              </a:rPr>
              <a:t>如何认识新人，如何扩大名单</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66395" y="1804035"/>
            <a:ext cx="11334750" cy="1014730"/>
          </a:xfrm>
          <a:prstGeom prst="rect">
            <a:avLst/>
          </a:prstGeom>
          <a:noFill/>
          <a:ln w="9525">
            <a:noFill/>
          </a:ln>
        </p:spPr>
        <p:txBody>
          <a:bodyPr wrap="square">
            <a:spAutoFit/>
          </a:bodyPr>
          <a:p>
            <a:pPr indent="0" algn="ctr"/>
            <a:r>
              <a:rPr lang="zh-CN" sz="6000" b="1">
                <a:solidFill>
                  <a:srgbClr val="2F2F2F"/>
                </a:solidFill>
                <a:latin typeface="微软雅黑" panose="020B0503020204020204" pitchFamily="34" charset="-122"/>
                <a:ea typeface="微软雅黑" panose="020B0503020204020204" pitchFamily="34" charset="-122"/>
              </a:rPr>
              <a:t>结识陌生人，人脉最大来源</a:t>
            </a:r>
            <a:endParaRPr lang="zh-CN" sz="6000" b="1">
              <a:solidFill>
                <a:srgbClr val="2F2F2F"/>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3237865" y="3384550"/>
            <a:ext cx="5713730" cy="2956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04190" y="1847850"/>
            <a:ext cx="11272520" cy="953135"/>
          </a:xfrm>
          <a:prstGeom prst="rect">
            <a:avLst/>
          </a:prstGeom>
          <a:noFill/>
          <a:ln w="9525">
            <a:noFill/>
          </a:ln>
        </p:spPr>
        <p:txBody>
          <a:bodyPr wrap="square">
            <a:spAutoFit/>
          </a:bodyPr>
          <a:p>
            <a:pPr indent="0"/>
            <a:r>
              <a:rPr lang="zh-CN" sz="28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何如结识新朋友：</a:t>
            </a:r>
            <a:endParaRPr lang="zh-CN" sz="28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8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主动点头、微笑、打招呼，主动聊天（生活化）、建立梦想、建立关系。</a:t>
            </a:r>
            <a:endParaRPr lang="zh-CN" altLang="en-US" sz="28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04190" y="504190"/>
            <a:ext cx="9005570" cy="645160"/>
          </a:xfrm>
          <a:prstGeom prst="rect">
            <a:avLst/>
          </a:prstGeom>
          <a:noFill/>
        </p:spPr>
        <p:txBody>
          <a:bodyPr wrap="none" rtlCol="0">
            <a:spAutoFit/>
          </a:bodyPr>
          <a:p>
            <a:r>
              <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rPr>
              <a:t> 每天结交一个新朋友：让这行为成为习惯，</a:t>
            </a:r>
            <a:endParaRPr lang="zh-CN" altLang="en-US"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693420" y="4732020"/>
            <a:ext cx="10803255" cy="521970"/>
          </a:xfrm>
          <a:prstGeom prst="rect">
            <a:avLst/>
          </a:prstGeom>
          <a:noFill/>
          <a:ln w="9525">
            <a:noFill/>
          </a:ln>
        </p:spPr>
        <p:txBody>
          <a:bodyPr wrap="square">
            <a:spAutoFit/>
          </a:bodyPr>
          <a:p>
            <a:pPr indent="0"/>
            <a:r>
              <a:rPr lang="zh-CN" sz="28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彼此喜欢(亲和力)———建立关系————相互信任(帮助别人)</a:t>
            </a:r>
            <a:endParaRPr lang="zh-CN" sz="28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93420" y="3669030"/>
            <a:ext cx="4297680" cy="645160"/>
          </a:xfrm>
          <a:prstGeom prst="rect">
            <a:avLst/>
          </a:prstGeom>
          <a:noFill/>
        </p:spPr>
        <p:txBody>
          <a:bodyPr wrap="none" rtlCol="0">
            <a:spAutoFit/>
          </a:bodyPr>
          <a:p>
            <a:pPr algn="l"/>
            <a:r>
              <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rPr>
              <a:t>人际关系三个过程：</a:t>
            </a:r>
            <a:endParaRPr lang="zh-CN" altLang="en-US"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84680" y="1683385"/>
            <a:ext cx="9649460" cy="645160"/>
          </a:xfrm>
          <a:prstGeom prst="rect">
            <a:avLst/>
          </a:prstGeom>
          <a:noFill/>
          <a:ln w="9525">
            <a:noFill/>
          </a:ln>
        </p:spPr>
        <p:txBody>
          <a:bodyPr wrap="square">
            <a:spAutoFit/>
          </a:bodyPr>
          <a:p>
            <a:pPr indent="0"/>
            <a:r>
              <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1. 会倾听的人;2. 有趣的人;3. 有价值的人。</a:t>
            </a:r>
            <a:endPar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80110" y="636270"/>
            <a:ext cx="4246880" cy="706755"/>
          </a:xfrm>
          <a:prstGeom prst="rect">
            <a:avLst/>
          </a:prstGeom>
          <a:noFill/>
        </p:spPr>
        <p:txBody>
          <a:bodyPr wrap="none" rtlCol="0">
            <a:spAutoFit/>
          </a:bodyPr>
          <a:p>
            <a:pPr indent="0"/>
            <a:r>
              <a:rPr lang="zh-CN" sz="40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rPr>
              <a:t>受欢迎的三种人：</a:t>
            </a:r>
            <a:endParaRPr lang="zh-CN" altLang="en-US" sz="40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075180" y="4033520"/>
            <a:ext cx="9467215" cy="1198880"/>
          </a:xfrm>
          <a:prstGeom prst="rect">
            <a:avLst/>
          </a:prstGeom>
          <a:noFill/>
          <a:ln w="9525">
            <a:noFill/>
          </a:ln>
        </p:spPr>
        <p:txBody>
          <a:bodyPr wrap="square">
            <a:spAutoFit/>
          </a:bodyPr>
          <a:p>
            <a:pPr indent="0"/>
            <a:r>
              <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多赞美、多鼓励、多表扬;</a:t>
            </a:r>
            <a:endPar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rPr>
              <a:t>不抱怨、不批评、不指责。</a:t>
            </a:r>
            <a:endParaRPr lang="zh-CN" sz="36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880110" y="3107055"/>
            <a:ext cx="5262880" cy="706755"/>
          </a:xfrm>
          <a:prstGeom prst="rect">
            <a:avLst/>
          </a:prstGeom>
          <a:noFill/>
        </p:spPr>
        <p:txBody>
          <a:bodyPr wrap="none" rtlCol="0">
            <a:spAutoFit/>
          </a:bodyPr>
          <a:p>
            <a:r>
              <a:rPr lang="zh-CN" sz="40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rPr>
              <a:t>人际关系的三多三不：</a:t>
            </a:r>
            <a:endParaRPr lang="zh-CN" altLang="en-US" sz="4000" b="1">
              <a:solidFill>
                <a:srgbClr val="2F2F2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0" y="0"/>
            <a:ext cx="12219305" cy="685863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57141" y="0"/>
            <a:ext cx="12287895" cy="4077866"/>
          </a:xfrm>
          <a:prstGeom prst="rect">
            <a:avLst/>
          </a:prstGeom>
          <a:ln>
            <a:noFill/>
          </a:ln>
          <a:effectLst/>
        </p:spPr>
      </p:pic>
      <p:sp>
        <p:nvSpPr>
          <p:cNvPr id="11" name="矩形 10"/>
          <p:cNvSpPr/>
          <p:nvPr/>
        </p:nvSpPr>
        <p:spPr>
          <a:xfrm>
            <a:off x="-97482" y="3944863"/>
            <a:ext cx="12287895" cy="136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546600" y="3600450"/>
            <a:ext cx="3098800" cy="825500"/>
          </a:xfrm>
          <a:prstGeom prst="roundRect">
            <a:avLst/>
          </a:prstGeom>
          <a:gradFill flip="none" rotWithShape="1">
            <a:gsLst>
              <a:gs pos="20000">
                <a:srgbClr val="BFBFBF"/>
              </a:gs>
              <a:gs pos="80000">
                <a:srgbClr val="FFFFFF"/>
              </a:gs>
              <a:gs pos="100000">
                <a:schemeClr val="accent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solidFill>
                  <a:schemeClr val="tx2"/>
                </a:solidFill>
                <a:latin typeface="微软雅黑" panose="020B0503020204020204" pitchFamily="34" charset="-122"/>
                <a:ea typeface="微软雅黑" panose="020B0503020204020204" pitchFamily="34" charset="-122"/>
              </a:rPr>
              <a:t>寄语</a:t>
            </a:r>
            <a:endParaRPr lang="zh-CN" altLang="en-US" sz="4400" b="1">
              <a:solidFill>
                <a:schemeClr val="tx2"/>
              </a:solidFill>
              <a:latin typeface="微软雅黑" panose="020B0503020204020204" pitchFamily="34" charset="-122"/>
              <a:ea typeface="微软雅黑" panose="020B0503020204020204" pitchFamily="34" charset="-122"/>
            </a:endParaRPr>
          </a:p>
        </p:txBody>
      </p:sp>
      <p:sp>
        <p:nvSpPr>
          <p:cNvPr id="7" name="燕尾形 6"/>
          <p:cNvSpPr/>
          <p:nvPr/>
        </p:nvSpPr>
        <p:spPr>
          <a:xfrm rot="5400000">
            <a:off x="5937250" y="6262256"/>
            <a:ext cx="317500" cy="457200"/>
          </a:xfrm>
          <a:prstGeom prst="chevron">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椭圆 7"/>
          <p:cNvSpPr/>
          <p:nvPr/>
        </p:nvSpPr>
        <p:spPr>
          <a:xfrm>
            <a:off x="6073141" y="5975154"/>
            <a:ext cx="45719" cy="4571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8"/>
          <p:cNvSpPr/>
          <p:nvPr/>
        </p:nvSpPr>
        <p:spPr>
          <a:xfrm>
            <a:off x="6034566" y="6221828"/>
            <a:ext cx="122869" cy="12286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椭圆 9"/>
          <p:cNvSpPr/>
          <p:nvPr/>
        </p:nvSpPr>
        <p:spPr>
          <a:xfrm>
            <a:off x="6045362" y="6069428"/>
            <a:ext cx="101277" cy="101277"/>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email"/>
          <a:stretch>
            <a:fillRect/>
          </a:stretch>
        </p:blipFill>
        <p:spPr>
          <a:xfrm>
            <a:off x="7414077" y="249911"/>
            <a:ext cx="4308594" cy="4418894"/>
          </a:xfrm>
          <a:prstGeom prst="rect">
            <a:avLst/>
          </a:prstGeom>
        </p:spPr>
      </p:pic>
      <p:pic>
        <p:nvPicPr>
          <p:cNvPr id="12" name="图片 11"/>
          <p:cNvPicPr>
            <a:picLocks noChangeAspect="1"/>
          </p:cNvPicPr>
          <p:nvPr/>
        </p:nvPicPr>
        <p:blipFill>
          <a:blip r:embed="rId3" cstate="email"/>
          <a:stretch>
            <a:fillRect/>
          </a:stretch>
        </p:blipFill>
        <p:spPr>
          <a:xfrm rot="17608600">
            <a:off x="2736925" y="1292457"/>
            <a:ext cx="983831" cy="413209"/>
          </a:xfrm>
          <a:prstGeom prst="rect">
            <a:avLst/>
          </a:prstGeom>
        </p:spPr>
      </p:pic>
      <p:sp>
        <p:nvSpPr>
          <p:cNvPr id="2" name="PA_文本框 7"/>
          <p:cNvSpPr txBox="1"/>
          <p:nvPr>
            <p:custDataLst>
              <p:tags r:id="rId4"/>
            </p:custDataLst>
          </p:nvPr>
        </p:nvSpPr>
        <p:spPr>
          <a:xfrm>
            <a:off x="374015" y="2770505"/>
            <a:ext cx="7559040" cy="829945"/>
          </a:xfrm>
          <a:prstGeom prst="rect">
            <a:avLst/>
          </a:prstGeom>
          <a:noFill/>
          <a:effectLst/>
        </p:spPr>
        <p:txBody>
          <a:bodyPr wrap="square" rtlCol="0">
            <a:spAutoFit/>
          </a:bodyPr>
          <a:lstStyle/>
          <a:p>
            <a:pPr algn="ctr"/>
            <a:r>
              <a:rPr lang="en-US" altLang="zh-CN" sz="4800" b="1">
                <a:solidFill>
                  <a:srgbClr val="0000FF"/>
                </a:solidFill>
                <a:effectLst/>
                <a:latin typeface="微软雅黑" panose="020B0503020204020204" pitchFamily="34" charset="-122"/>
                <a:ea typeface="微软雅黑" panose="020B0503020204020204" pitchFamily="34" charset="-122"/>
              </a:rPr>
              <a:t>impossible is nothing</a:t>
            </a:r>
            <a:endParaRPr lang="en-US" altLang="zh-CN" sz="4800" b="1">
              <a:solidFill>
                <a:srgbClr val="0000FF"/>
              </a:solidFill>
              <a:effectLst/>
              <a:latin typeface="微软雅黑" panose="020B0503020204020204" pitchFamily="34" charset="-122"/>
              <a:ea typeface="微软雅黑" panose="020B0503020204020204" pitchFamily="34" charset="-122"/>
            </a:endParaRPr>
          </a:p>
        </p:txBody>
      </p:sp>
      <p:sp>
        <p:nvSpPr>
          <p:cNvPr id="100" name="文本框 99"/>
          <p:cNvSpPr txBox="1"/>
          <p:nvPr/>
        </p:nvSpPr>
        <p:spPr>
          <a:xfrm>
            <a:off x="540385" y="4425950"/>
            <a:ext cx="11182350" cy="1938020"/>
          </a:xfrm>
          <a:prstGeom prst="rect">
            <a:avLst/>
          </a:prstGeom>
          <a:noFill/>
          <a:ln w="9525">
            <a:noFill/>
          </a:ln>
        </p:spPr>
        <p:txBody>
          <a:bodyPr wrap="square">
            <a:spAutoFit/>
          </a:bodyPr>
          <a:p>
            <a:pPr indent="0" algn="ctr" fontAlgn="auto">
              <a:lnSpc>
                <a:spcPct val="150000"/>
              </a:lnSpc>
            </a:pPr>
            <a:r>
              <a:rPr lang="zh-CN" altLang="en-US" sz="4000" b="1">
                <a:solidFill>
                  <a:srgbClr val="0070C0"/>
                </a:solidFill>
                <a:latin typeface="微软雅黑" panose="020B0503020204020204" pitchFamily="34" charset="-122"/>
                <a:ea typeface="微软雅黑" panose="020B0503020204020204" pitchFamily="34" charset="-122"/>
              </a:rPr>
              <a:t>行动圈的第一步就是学会列名单</a:t>
            </a:r>
            <a:endParaRPr lang="zh-CN" altLang="en-US" sz="4000" b="1">
              <a:solidFill>
                <a:srgbClr val="0070C0"/>
              </a:solidFill>
              <a:latin typeface="微软雅黑" panose="020B0503020204020204" pitchFamily="34" charset="-122"/>
              <a:ea typeface="微软雅黑" panose="020B0503020204020204" pitchFamily="34" charset="-122"/>
            </a:endParaRPr>
          </a:p>
          <a:p>
            <a:pPr indent="0" algn="ctr" fontAlgn="auto">
              <a:lnSpc>
                <a:spcPct val="150000"/>
              </a:lnSpc>
            </a:pPr>
            <a:r>
              <a:rPr lang="zh-CN" altLang="en-US" sz="4000" b="1">
                <a:solidFill>
                  <a:srgbClr val="0070C0"/>
                </a:solidFill>
                <a:latin typeface="微软雅黑" panose="020B0503020204020204" pitchFamily="34" charset="-122"/>
                <a:ea typeface="微软雅黑" panose="020B0503020204020204" pitchFamily="34" charset="-122"/>
              </a:rPr>
              <a:t>细节决定成败</a:t>
            </a:r>
            <a:endParaRPr lang="zh-CN" altLang="en-US" sz="4000" b="1">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4" presetClass="path" presetSubtype="0" accel="50000" decel="50000" fill="hold" nodeType="withEffect">
                                  <p:stCondLst>
                                    <p:cond delay="0"/>
                                  </p:stCondLst>
                                  <p:childTnLst>
                                    <p:animMotion origin="layout" path="M -3.35806E-07 1.48148E-06 L 0.23376 0.06204 C 0.28439 0.075 0.35624 0.10069 0.43212 0.13241 C 0.5179 0.16852 0.58623 0.20162 0.63374 0.22963 L 0.86021 0.36042" pathEditMode="relative" rAng="797400" ptsTypes="FffFF">
                                      <p:cBhvr>
                                        <p:cTn id="8" dur="3300" spd="-100000" fill="hold"/>
                                        <p:tgtEl>
                                          <p:spTgt spid="12"/>
                                        </p:tgtEl>
                                        <p:attrNameLst>
                                          <p:attrName>ppt_x</p:attrName>
                                          <p:attrName>ppt_y</p:attrName>
                                        </p:attrNameLst>
                                      </p:cBhvr>
                                      <p:rCtr x="43316" y="1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2523490" y="2280285"/>
            <a:ext cx="6856095" cy="1106805"/>
          </a:xfrm>
          <a:prstGeom prst="rect">
            <a:avLst/>
          </a:prstGeom>
          <a:ln>
            <a:noFill/>
          </a:ln>
        </p:spPr>
        <p:txBody>
          <a:bodyPr wrap="square">
            <a:spAutoFit/>
          </a:bodyPr>
          <a:lstStyle/>
          <a:p>
            <a:pPr algn="ctr"/>
            <a:r>
              <a:rPr lang="zh-CN" sz="66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财富=人脉×时间</a:t>
            </a:r>
            <a:endParaRPr lang="zh-CN" sz="66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2523490" y="1049020"/>
            <a:ext cx="6856095" cy="922020"/>
          </a:xfrm>
          <a:prstGeom prst="rect">
            <a:avLst/>
          </a:prstGeom>
          <a:ln>
            <a:noFill/>
          </a:ln>
        </p:spPr>
        <p:txBody>
          <a:bodyPr wrap="square">
            <a:spAutoFit/>
          </a:bodyPr>
          <a:lstStyle/>
          <a:p>
            <a:pPr algn="ctr"/>
            <a:r>
              <a:rPr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网络</a:t>
            </a:r>
            <a:r>
              <a:rPr 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财富</a:t>
            </a:r>
            <a:r>
              <a:rPr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的两大</a:t>
            </a:r>
            <a:r>
              <a:rPr 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要素</a:t>
            </a:r>
            <a:endParaRPr 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pic>
        <p:nvPicPr>
          <p:cNvPr id="6" name="图片 5"/>
          <p:cNvPicPr>
            <a:picLocks noChangeAspect="1"/>
          </p:cNvPicPr>
          <p:nvPr>
            <p:custDataLst>
              <p:tags r:id="rId3"/>
            </p:custDataLst>
          </p:nvPr>
        </p:nvPicPr>
        <p:blipFill>
          <a:blip r:embed="rId4"/>
          <a:stretch>
            <a:fillRect/>
          </a:stretch>
        </p:blipFill>
        <p:spPr>
          <a:xfrm>
            <a:off x="6809105" y="4509135"/>
            <a:ext cx="5380990" cy="2346960"/>
          </a:xfrm>
          <a:prstGeom prst="rect">
            <a:avLst/>
          </a:prstGeom>
        </p:spPr>
      </p:pic>
      <p:pic>
        <p:nvPicPr>
          <p:cNvPr id="7" name="图片 6"/>
          <p:cNvPicPr>
            <a:picLocks noChangeAspect="1"/>
          </p:cNvPicPr>
          <p:nvPr/>
        </p:nvPicPr>
        <p:blipFill>
          <a:blip r:embed="rId5"/>
          <a:stretch>
            <a:fillRect/>
          </a:stretch>
        </p:blipFill>
        <p:spPr>
          <a:xfrm>
            <a:off x="0" y="4509135"/>
            <a:ext cx="5393690" cy="2350135"/>
          </a:xfrm>
          <a:prstGeom prst="rect">
            <a:avLst/>
          </a:prstGeom>
        </p:spPr>
      </p:pic>
      <p:sp>
        <p:nvSpPr>
          <p:cNvPr id="8" name="PA_矩形 1"/>
          <p:cNvSpPr/>
          <p:nvPr>
            <p:custDataLst>
              <p:tags r:id="rId6"/>
            </p:custDataLst>
          </p:nvPr>
        </p:nvSpPr>
        <p:spPr>
          <a:xfrm flipH="1">
            <a:off x="2508885" y="2295525"/>
            <a:ext cx="6856095" cy="1106805"/>
          </a:xfrm>
          <a:prstGeom prst="rect">
            <a:avLst/>
          </a:prstGeom>
          <a:ln>
            <a:noFill/>
          </a:ln>
        </p:spPr>
        <p:txBody>
          <a:bodyPr wrap="square">
            <a:spAutoFit/>
          </a:bodyPr>
          <a:p>
            <a:pPr algn="ctr"/>
            <a:r>
              <a:rPr lang="zh-CN" sz="66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财富=人脉×时间</a:t>
            </a:r>
            <a:endParaRPr lang="zh-CN" sz="66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9" name="PA_矩形 2"/>
          <p:cNvSpPr/>
          <p:nvPr>
            <p:custDataLst>
              <p:tags r:id="rId7"/>
            </p:custDataLst>
          </p:nvPr>
        </p:nvSpPr>
        <p:spPr>
          <a:xfrm flipH="1">
            <a:off x="2508885" y="1064260"/>
            <a:ext cx="6856095" cy="922020"/>
          </a:xfrm>
          <a:prstGeom prst="rect">
            <a:avLst/>
          </a:prstGeom>
          <a:ln>
            <a:noFill/>
          </a:ln>
        </p:spPr>
        <p:txBody>
          <a:bodyPr wrap="square">
            <a:spAutoFit/>
          </a:bodyPr>
          <a:p>
            <a:pPr algn="ctr"/>
            <a:r>
              <a:rPr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网络</a:t>
            </a:r>
            <a:r>
              <a:rPr 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财富</a:t>
            </a:r>
            <a:r>
              <a:rPr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的两大</a:t>
            </a:r>
            <a:r>
              <a:rPr 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要素</a:t>
            </a:r>
            <a:endParaRPr 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pic>
        <p:nvPicPr>
          <p:cNvPr id="10" name="图片 9"/>
          <p:cNvPicPr>
            <a:picLocks noChangeAspect="1"/>
          </p:cNvPicPr>
          <p:nvPr/>
        </p:nvPicPr>
        <p:blipFill>
          <a:blip r:embed="rId8"/>
          <a:stretch>
            <a:fillRect/>
          </a:stretch>
        </p:blipFill>
        <p:spPr>
          <a:xfrm>
            <a:off x="5393690" y="4512945"/>
            <a:ext cx="1415415" cy="2346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7578" y="1707593"/>
            <a:ext cx="2155981"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tx2"/>
                </a:solidFill>
                <a:sym typeface="+mn-lt"/>
              </a:rPr>
              <a:t>目录</a:t>
            </a:r>
            <a:endParaRPr lang="zh-CN" altLang="en-US" sz="7585">
              <a:solidFill>
                <a:schemeClr val="tx2"/>
              </a:solidFill>
            </a:endParaRPr>
          </a:p>
        </p:txBody>
      </p:sp>
      <p:sp>
        <p:nvSpPr>
          <p:cNvPr id="3" name="文本框 2"/>
          <p:cNvSpPr txBox="1"/>
          <p:nvPr/>
        </p:nvSpPr>
        <p:spPr>
          <a:xfrm>
            <a:off x="242438" y="2733240"/>
            <a:ext cx="2366257" cy="652145"/>
          </a:xfrm>
          <a:prstGeom prst="rect">
            <a:avLst/>
          </a:prstGeom>
          <a:noFill/>
        </p:spPr>
        <p:txBody>
          <a:bodyPr wrap="square" rtlCol="0">
            <a:spAutoFit/>
          </a:bodyPr>
          <a:lstStyle/>
          <a:p>
            <a:pPr algn="ctr">
              <a:lnSpc>
                <a:spcPct val="120000"/>
              </a:lnSpc>
            </a:pPr>
            <a:r>
              <a:rPr lang="en-US" altLang="zh-CN" sz="3035" cap="all">
                <a:solidFill>
                  <a:schemeClr val="tx2"/>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chemeClr val="tx2"/>
              </a:solidFill>
              <a:latin typeface="Franklin Gothic Book" panose="020B0503020102020204" pitchFamily="34" charset="0"/>
              <a:cs typeface="+mn-ea"/>
              <a:sym typeface="+mn-lt"/>
            </a:endParaRPr>
          </a:p>
        </p:txBody>
      </p:sp>
      <p:sp>
        <p:nvSpPr>
          <p:cNvPr id="4" name="圆角矩形 3"/>
          <p:cNvSpPr/>
          <p:nvPr/>
        </p:nvSpPr>
        <p:spPr>
          <a:xfrm>
            <a:off x="3192145" y="1209040"/>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5" name="矩形 4"/>
          <p:cNvSpPr/>
          <p:nvPr/>
        </p:nvSpPr>
        <p:spPr>
          <a:xfrm>
            <a:off x="4274185" y="1297305"/>
            <a:ext cx="1969770" cy="521970"/>
          </a:xfrm>
          <a:prstGeom prst="rect">
            <a:avLst/>
          </a:prstGeom>
          <a:effectLst/>
        </p:spPr>
        <p:txBody>
          <a:bodyPr wrap="squar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三个原则</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3397250" y="1267460"/>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7" name="圆角矩形 6"/>
          <p:cNvSpPr/>
          <p:nvPr/>
        </p:nvSpPr>
        <p:spPr>
          <a:xfrm>
            <a:off x="3192145" y="1940560"/>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8" name="矩形 7"/>
          <p:cNvSpPr/>
          <p:nvPr/>
        </p:nvSpPr>
        <p:spPr>
          <a:xfrm>
            <a:off x="4274185" y="2028190"/>
            <a:ext cx="3237865"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rPr>
              <a:t>列名单方法</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3397250" y="1998980"/>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10" name="圆角矩形 9"/>
          <p:cNvSpPr/>
          <p:nvPr/>
        </p:nvSpPr>
        <p:spPr>
          <a:xfrm>
            <a:off x="3192145" y="2671445"/>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1" name="矩形 10"/>
          <p:cNvSpPr/>
          <p:nvPr/>
        </p:nvSpPr>
        <p:spPr>
          <a:xfrm>
            <a:off x="4273550" y="2759710"/>
            <a:ext cx="6520180"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sym typeface="+mn-ea"/>
              </a:rPr>
              <a:t>怎样使用《名单表》和《名单</a:t>
            </a:r>
            <a:r>
              <a:rPr lang="zh-CN" altLang="en-US" sz="2800" b="1">
                <a:solidFill>
                  <a:schemeClr val="bg1"/>
                </a:solidFill>
                <a:latin typeface="Franklin Gothic Medium" panose="020B0603020102020204" pitchFamily="34" charset="0"/>
                <a:ea typeface="微软雅黑" panose="020B0503020204020204" pitchFamily="34" charset="-122"/>
                <a:sym typeface="+mn-ea"/>
              </a:rPr>
              <a:t>分析</a:t>
            </a:r>
            <a:r>
              <a:rPr lang="zh-CN" altLang="en-US" sz="2800" b="1">
                <a:solidFill>
                  <a:schemeClr val="bg1"/>
                </a:solidFill>
                <a:latin typeface="Franklin Gothic Medium" panose="020B0603020102020204" pitchFamily="34" charset="0"/>
                <a:ea typeface="微软雅黑" panose="020B0503020204020204" pitchFamily="34" charset="-122"/>
                <a:sym typeface="+mn-ea"/>
              </a:rPr>
              <a:t>表》</a:t>
            </a:r>
            <a:endParaRPr lang="zh-CN" altLang="en-US" sz="2800" b="1">
              <a:solidFill>
                <a:schemeClr val="bg1"/>
              </a:solidFill>
              <a:latin typeface="Franklin Gothic Medium" panose="020B0603020102020204" pitchFamily="34" charset="0"/>
              <a:ea typeface="微软雅黑" panose="020B0503020204020204" pitchFamily="34" charset="-122"/>
              <a:sym typeface="+mn-ea"/>
            </a:endParaRPr>
          </a:p>
        </p:txBody>
      </p:sp>
      <p:sp>
        <p:nvSpPr>
          <p:cNvPr id="12" name="椭圆 11"/>
          <p:cNvSpPr/>
          <p:nvPr/>
        </p:nvSpPr>
        <p:spPr>
          <a:xfrm>
            <a:off x="3397250" y="2729865"/>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13" name="圆角矩形 12"/>
          <p:cNvSpPr/>
          <p:nvPr/>
        </p:nvSpPr>
        <p:spPr>
          <a:xfrm>
            <a:off x="3192145" y="3411855"/>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4" name="矩形 13"/>
          <p:cNvSpPr/>
          <p:nvPr/>
        </p:nvSpPr>
        <p:spPr>
          <a:xfrm>
            <a:off x="4273550" y="3499485"/>
            <a:ext cx="3238500"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rPr>
              <a:t>如何扩大名单</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3397250" y="3470275"/>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4</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pic>
        <p:nvPicPr>
          <p:cNvPr id="16" name="图片 15"/>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38998" y="4263426"/>
            <a:ext cx="7631245" cy="2638626"/>
          </a:xfrm>
          <a:prstGeom prst="rect">
            <a:avLst/>
          </a:prstGeom>
        </p:spPr>
      </p:pic>
      <p:sp>
        <p:nvSpPr>
          <p:cNvPr id="19" name="椭圆 18"/>
          <p:cNvSpPr/>
          <p:nvPr/>
        </p:nvSpPr>
        <p:spPr>
          <a:xfrm>
            <a:off x="3397250" y="1267460"/>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0" name="椭圆 19"/>
          <p:cNvSpPr/>
          <p:nvPr/>
        </p:nvSpPr>
        <p:spPr>
          <a:xfrm>
            <a:off x="3397250" y="1998980"/>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1" name="椭圆 20"/>
          <p:cNvSpPr/>
          <p:nvPr/>
        </p:nvSpPr>
        <p:spPr>
          <a:xfrm>
            <a:off x="3397250" y="2729865"/>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10938" y="1301213"/>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01</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3640783" y="2137108"/>
            <a:ext cx="4967828"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1"/>
                </a:solidFill>
                <a:latin typeface="Franklin Gothic Medium" panose="020B0603020102020204" pitchFamily="34" charset="0"/>
                <a:ea typeface="微软雅黑" panose="020B0503020204020204" pitchFamily="34" charset="-122"/>
                <a:sym typeface="+mn-ea"/>
              </a:rPr>
              <a:t>三个原则</a:t>
            </a:r>
            <a:endParaRPr lang="zh-CN" altLang="en-US" sz="5400" b="1">
              <a:solidFill>
                <a:schemeClr val="tx1"/>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箭头3"/>
          <p:cNvSpPr/>
          <p:nvPr/>
        </p:nvSpPr>
        <p:spPr bwMode="gray">
          <a:xfrm flipV="1">
            <a:off x="1396867" y="3378049"/>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2127531"/>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648860"/>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10" name="文本2"/>
          <p:cNvSpPr>
            <a:spLocks noChangeArrowheads="1"/>
          </p:cNvSpPr>
          <p:nvPr/>
        </p:nvSpPr>
        <p:spPr bwMode="gray">
          <a:xfrm>
            <a:off x="5852795" y="2776220"/>
            <a:ext cx="5890260" cy="139763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不死盯1人、随时整理、200～300人</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标题2"/>
          <p:cNvSpPr>
            <a:spLocks noChangeArrowheads="1"/>
          </p:cNvSpPr>
          <p:nvPr/>
        </p:nvSpPr>
        <p:spPr bwMode="gray">
          <a:xfrm>
            <a:off x="3693753" y="2874994"/>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越大越好</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5876925" y="4697730"/>
            <a:ext cx="5868035" cy="138366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rPr>
              <a:t>迅速整理记录、保持联络、备份2～3份</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681056" y="4697478"/>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不要丢失</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2409811"/>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三个原则</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93795" y="1021715"/>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不做判官</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sp>
        <p:nvSpPr>
          <p:cNvPr id="2" name="文本1"/>
          <p:cNvSpPr>
            <a:spLocks noChangeArrowheads="1"/>
          </p:cNvSpPr>
          <p:nvPr/>
        </p:nvSpPr>
        <p:spPr bwMode="gray">
          <a:xfrm>
            <a:off x="5865495" y="981075"/>
            <a:ext cx="5890260" cy="133858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写下来、向上推荐、20～30人</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箭头3"/>
          <p:cNvSpPr/>
          <p:nvPr/>
        </p:nvSpPr>
        <p:spPr bwMode="gray">
          <a:xfrm flipV="1">
            <a:off x="1396867" y="2947519"/>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1697001"/>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218330"/>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10" name="文本2"/>
          <p:cNvSpPr>
            <a:spLocks noChangeArrowheads="1"/>
          </p:cNvSpPr>
          <p:nvPr/>
        </p:nvSpPr>
        <p:spPr bwMode="gray">
          <a:xfrm>
            <a:off x="3693795" y="2301240"/>
            <a:ext cx="8035925" cy="192341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向上推荐</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：将最优秀的人首先写在您的《名单分析表》上，将会节省您许多的时间，相信优秀的人，他们的理解力决不比您低，您不要怕他不要这个生意，如果他们反对更多的原因，是您没有向他展示清楚这个事业。</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3"/>
          <p:cNvSpPr>
            <a:spLocks noChangeArrowheads="1"/>
          </p:cNvSpPr>
          <p:nvPr/>
        </p:nvSpPr>
        <p:spPr bwMode="ltGray">
          <a:xfrm>
            <a:off x="3694430" y="4445000"/>
            <a:ext cx="8064500" cy="183705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800" b="1">
                <a:solidFill>
                  <a:schemeClr val="tx1">
                    <a:lumMod val="90000"/>
                    <a:lumOff val="10000"/>
                  </a:schemeClr>
                </a:solidFill>
                <a:latin typeface="微软雅黑" panose="020B0503020204020204" pitchFamily="34" charset="-122"/>
                <a:ea typeface="微软雅黑" panose="020B0503020204020204" pitchFamily="34" charset="-122"/>
              </a:rPr>
              <a:t>切记</a:t>
            </a: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rPr>
              <a:t>：向上推荐会使您的事业如虎添翼。第一时间先列一个20-30人名单，启动贵在神速。争取在第一次听完计划后立即列一个20-30人名单，上级会为您做第一次名单分析。</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1979281"/>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三个原则</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93795" y="591185"/>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不做判官</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sp>
        <p:nvSpPr>
          <p:cNvPr id="2" name="文本1"/>
          <p:cNvSpPr>
            <a:spLocks noChangeArrowheads="1"/>
          </p:cNvSpPr>
          <p:nvPr/>
        </p:nvSpPr>
        <p:spPr bwMode="gray">
          <a:xfrm>
            <a:off x="5865495" y="550545"/>
            <a:ext cx="5890260" cy="14719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预先判定谁会做谁不会做。在您刚刚开始这个业务时，将认识人先全写下来：您认为不会做的有可能正是生意中您要找的最该推荐的人。</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箭头3"/>
          <p:cNvSpPr/>
          <p:nvPr/>
        </p:nvSpPr>
        <p:spPr bwMode="gray">
          <a:xfrm flipV="1">
            <a:off x="1396867" y="2947519"/>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1697001"/>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218330"/>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10" name="文本2"/>
          <p:cNvSpPr>
            <a:spLocks noChangeArrowheads="1"/>
          </p:cNvSpPr>
          <p:nvPr/>
        </p:nvSpPr>
        <p:spPr bwMode="gray">
          <a:xfrm>
            <a:off x="5839460" y="722630"/>
            <a:ext cx="5890260" cy="154178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不要死盯住一个人，同时要写下与他相关的整体人群的名字。死盯住一个人会浪费您很多时间，也显得您在推荐中没有姿态。</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标题2"/>
          <p:cNvSpPr>
            <a:spLocks noChangeArrowheads="1"/>
          </p:cNvSpPr>
          <p:nvPr/>
        </p:nvSpPr>
        <p:spPr bwMode="gray">
          <a:xfrm>
            <a:off x="3693753" y="865854"/>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越大越好</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3556000" y="2499360"/>
            <a:ext cx="8188960" cy="130111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rPr>
              <a:t>您要让名单始终保持在20-30人以上，尽快得到一份10――20人的名单。(要用手写名单，不要电脑打印，将此放在梦想档案中)。</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1979281"/>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三个原则</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3" name="文本3"/>
          <p:cNvSpPr>
            <a:spLocks noChangeArrowheads="1"/>
          </p:cNvSpPr>
          <p:nvPr/>
        </p:nvSpPr>
        <p:spPr bwMode="ltGray">
          <a:xfrm>
            <a:off x="3528695" y="4079875"/>
            <a:ext cx="8188960" cy="13970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800" b="1">
                <a:solidFill>
                  <a:schemeClr val="tx1">
                    <a:lumMod val="90000"/>
                    <a:lumOff val="10000"/>
                  </a:schemeClr>
                </a:solidFill>
                <a:latin typeface="微软雅黑" panose="020B0503020204020204" pitchFamily="34" charset="-122"/>
                <a:ea typeface="微软雅黑" panose="020B0503020204020204" pitchFamily="34" charset="-122"/>
              </a:rPr>
              <a:t>补充和调整</a:t>
            </a: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rPr>
              <a:t>：名单要随时补充和调整，名单不整理等于没有。</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箭头3"/>
          <p:cNvSpPr/>
          <p:nvPr/>
        </p:nvSpPr>
        <p:spPr bwMode="gray">
          <a:xfrm flipV="1">
            <a:off x="1396867" y="2947519"/>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1697001"/>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218330"/>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10" name="文本2"/>
          <p:cNvSpPr>
            <a:spLocks noChangeArrowheads="1"/>
          </p:cNvSpPr>
          <p:nvPr/>
        </p:nvSpPr>
        <p:spPr bwMode="gray">
          <a:xfrm>
            <a:off x="3542665" y="2658745"/>
            <a:ext cx="8161655" cy="154178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不同名单分别记录：把本地和外地朋友的名单分别写在两个名单分析表上。</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3"/>
          <p:cNvSpPr>
            <a:spLocks noChangeArrowheads="1"/>
          </p:cNvSpPr>
          <p:nvPr/>
        </p:nvSpPr>
        <p:spPr bwMode="ltGray">
          <a:xfrm>
            <a:off x="5850255" y="540385"/>
            <a:ext cx="5868035" cy="183705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rPr>
              <a:t>迅速记录，保持联络：每当想起一个老朋友或结识一个新朋友，请尽快写在《名单表》上，并在48小时内通话。</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555961" y="809373"/>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不要丢失</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1979281"/>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三个原则</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2" name="文本1"/>
          <p:cNvSpPr>
            <a:spLocks noChangeArrowheads="1"/>
          </p:cNvSpPr>
          <p:nvPr/>
        </p:nvSpPr>
        <p:spPr bwMode="gray">
          <a:xfrm>
            <a:off x="3556000" y="4359275"/>
            <a:ext cx="8161655" cy="14719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要备2份名单，以防丢失：千万将名单分析表和通讯录(小本子)至少准备一式两份，一份随时携带，一份存档，防止丢失。</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UNIT_TABLE_BEAUTIFY" val="smartTable{1cecada0-8381-4c91-8937-0cfa39af15c6}"/>
  <p:tag name="TABLE_ENDDRAG_ORIGIN_RECT" val="763*223"/>
  <p:tag name="TABLE_ENDDRAG_RECT" val="109*273*763*223"/>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9"/>
  <p:tag name="KSO_WM_UNIT_ID" val="custom20164482_4*p_i*1_9"/>
  <p:tag name="KSO_WM_UNIT_LAYERLEVEL" val="1_1"/>
  <p:tag name="KSO_WM_DIAGRAM_GROUP_CODE" val="p1-1"/>
  <p:tag name="KSO_WM_UNIT_LINE_FORE_SCHEMECOLOR_INDEX" val="9"/>
  <p:tag name="KSO_WM_UNIT_LINE_FILL_TYPE" val="2"/>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0"/>
  <p:tag name="KSO_WM_UNIT_ID" val="custom20164482_4*p_i*1_10"/>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1"/>
  <p:tag name="KSO_WM_UNIT_ID" val="custom20164482_4*p_i*1_11"/>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3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3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37.xml><?xml version="1.0" encoding="utf-8"?>
<p:tagLst xmlns:p="http://schemas.openxmlformats.org/presentationml/2006/main">
  <p:tag name="KSO_WM_UNIT_TABLE_BEAUTIFY" val="smartTable{ea42beff-6008-41e4-a985-89b04b83aa45}"/>
  <p:tag name="TABLE_ENDDRAG_ORIGIN_RECT" val="880*296"/>
  <p:tag name="TABLE_ENDDRAG_RECT" val="30*9*880*296"/>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EgKZ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ICmdJSFXgZS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7R24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EgKZ0lWAZnTqgIAAFUKAAAhAAAAdW5pdmVyc2FsL2ZsYXNoX3NraW5fc2V0dGluZ3MueG1slVZRb9owEH7fr0DsvWmnqd0kF6mlTKrE1mqt+u4kR2Lh2JF9gfHvZzt24wCBgFUJf/d9d+fz+SjRayZmXyYTkkku1RsgMlFoiwRswvL7adogSnGVSYEg8EpIVVE+nX395T4kccxzKrkBNVazohl0Yb7d2jVG4mOcFmSyqqnYLWUhr1KarQslG5GfTa3c1aA4E2vDvP55N1/cDTE50/iMUPVyWvywa5ykVqA12JRuF3adVXGaAg+Rrt1npKYLdfr0e7IN0wyd7OHGriFZTQvoF/n03ZiLMd4vFiD8w7NHqDndgbrIuayb+pIeqZUsbEEvChI0XNLcPD8jeLq266zAHsgGOhvCl+f7k10RyX+N3z2xz1VJ/mrrujcQ7KWnHGaoGiBJ2LU2XcrtS4PmfcBsRbk2hBjqSK8m6Vfa6OCmj3W8v7BlIo99eaSjfEjeVDBvE47c9fGOP58/ulkRO/3EogwVbDwYpdiBHfOPqesBMwI75htnObwIvjvMYN/UisIlP1J/nafrb6wgqNnm3hp2wWojLe3T1VGqHgicSuYw0zadd1aBvTeSOKxNKTnIiQi6YQVFJsVvy0t37jCaJHsG32vHO4sgQw7HGs7laMZ0XC637/ejt/Ybsv1Z6A7X7idopvj9lCLSrKzMz5KeTrzOPBNTmGlyXGHnpKGDehYrGWlc7CFRRdUa1LuUfGwYIRH0WPeyfVxDdJJENSDJ8SoT7+RY+UVTpaAW5tYY6FDlPtgSS1aU3PzhB4Mt5HuKAWsrxdL4E5R99mUE+CYAqrIydG27aS1Vw5Fx2EB4/BHgjjx0NqJNlw413AMuYYVxy3lkVE/6WdH1Sn+GRPgR/odJq+d4zzKi7ZGm2p2s9/LDGO5y6Q3mMM5s88WTzO19L/UcG/thBQ1o/538D1BLAwQUAAIACABICmdJzYCQx/4CAACXCwAAJgAAAHVuaXZlcnNhbC9odG1sX3B1Ymxpc2hpbmdfc2V0dGluZ3MueG1szZZvTxoxGMDf8ymaLr6UU+fUkTvMIhiJToiwTV+Zci1cY6+9tT3wfLVPsw+2T7KnV0CIjp1GloUQ6NM+v+df+7Th8X0q0IRpw5WM8G59ByMmY0W5HEf4y+B0+wgjY4mkRCjJIiwVRsfNWpjlQ8FN0mfWwlKDACNNI7MRTqzNGkEwnU7r3GTazSqRW+CbeqzSINPMMGmZDjJBCvixRcYMnhEqAOCbKjlTa9ZqCIWe9FnRXDDEKXguuQuKiDObChz4VUMS3421yiU9UUJppMfDCL/bO3Cf+RpPavGUSZcS0wShE9sGoZQ7J4jo8weGEsbHCXh7uI/RlFObRHhv31FgdfCUUrJ95MRRThSkQNoZPmWWUGKJH3p7lt1bMxd4ES0kSXk8gBnkwo9wa3B7dtNrX110Ls9vB93uxaDT806UOsEqJwxWDYXgkMp1zBZ2QmItiRPwG3RGRBgWBsui+bKRkivOuTEaKgGpL7UwGoGnoojwJ82JwIhbIni8mLVEj5k95QJicLq79ZG0+BHo440Tog1bNjSfMS6LcfObygVFhcqR4HcMWYUgojyFfwlDy+lGI63SUiqIscgIThmacDZl9LjM0gz4J0M3YCLNQRM2XyaY9Ra+5/wBDdlIaeAyMoGtCnJuPL/+InBGjHmEkrmPW/2LTqt927lsta+3XICEToiMXwiHErI0sxvhkwJJZed6kI6Y5IaVRaGclnNVYqu/vgyGp7nwZX7rYiyhN1iSzVh5SWH+6kFlswmZlAfRHa4SDUeQQ0k8EyZiOO5c5qwqMCYSKSkKRGJoVMYd6wlXuQGJP8AebV7voddHXJajMdwcYFFTpishd3b33u9/ODg8+tioB79+/NxeqzRr4T1BnDnfw0/WNvFFI3/aDcPA9c7n27DV+b/qwr2r9tcqmbpsXw8qFandr4TrVlnVPa+y6spfG72lK6OSC9Bmxv7YQKMRPOWW0bfcNK8o/Pr712+LNyr8BqNYu33/3yD8aPHcWnlfhcGzD8AayFcf083ab1BLAwQUAAIACABICmdJgBbqHYsBAAAfBgAAHwAAAHVuaXZlcnNhbC9odG1sX3NraW5fc2V0dGluZ3MuanONlFFPwjAQx9/5FEt9NQSNAfXNCCYmPJjIm/GhG8dY6Nqm7SaT8N1th5Ouu8l6L/TPr//r3dI7jCK7SEKix+hQ/673b+19rYHTjCrguq2zHj13OtEsW8Mqy4FlHEiAlM3RP/l4JjBjwmvTuHp3ttrzI8L9s6FM+7hELBSiaexwiYBfiLbHDn//iSOvrlNNXqPjwhjBx4ngBrgZc6FyWjPk6qVefokBLEpQF9ANTaBlejt10UeeHbtcInJJebUUqRjHNNmlShR83Zd/W0lQ9pPvTsDkYfa8mPkAy7R5NZCHiRf3LvpJqUBr+M07XbhAYUZjYJ7vpF7/oC3jbkEBXWY6Mw39dOPCpyVNodOlbk9tQ63XUM7A3vRdTzJagRpiJWQhB3xAqUTqOjLEskGZoOuMpyduPnGBcu6yzrbP8Fzo3dwFaT0hETyhLfb88r7ZEYIaAU1rLDV5dZB3idkxTORIDoFo2LQq8Tliwjni9h8RocbQZJvb8WCHo20DVTtQKyGYvf3npXuGuUbHH1BLAwQUAAIACABICmd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ICmdJsO1dV24AAAB2AAAAHAAAAHVuaXZlcnNhbC9sb2NhbF9zZXR0aW5ncy54bWwNzD0OwjAMQOG9p7C8l5+NoWk3NhAS5QBWY1Akx0aJheD2eHvDpzct3yrw4daLacLj7oDAulku+kr4WM/jCaE7aSYx5YRqCMs8TGIbyZ3dA3Z4C/24rVwjnK9UQ94ad1YnjzOMcInns3DG/Tz8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ICmdJ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ICmdJ4I5dmJ8NAACESAAAFwAAAHVuaXZlcnNhbC91bml2ZXJzYWwucG5n7dz7W1JpHgBwvFbemMaaLjNpObOaOSpqpaZItl1sRG2ymWw0xUzdGg2LIUVExGoba4vKKUFRskmtRiV1Bm8gqKll3lpLNBRMEyxEUgRCbovtVDLP/gH7w/F5PD74fnm/r4fPOd/v+cE3Z1/oHmuLtRYgEMh6b9DO/SCQCQkEMn691Fz/m33fqVr1P4xQ+/fsAFX2fPFK/8I0MTAkEASqIlqqY830r5elBB1CgUA2rQvfRh3IO0dBoKA1e3cGHkiLFo+wLhTGc9tfTBEu3ELsW3HmUgmC+n1fe+i/f6gzM/LbIL/men95kin2x+Z/b/K74ppiKcDS3ozMvq0bUEO9yGTp6qVNSM+9CQPoo9f4aBpWwHskmBiqSXQi2sMCMHOTTy4i7fHqKqSdiflqRJbRhwMBb1UeTTlN+edw03CkTvgo16lveyvIxArC/nBI2WDSf000sQuhnRfRVs2bUZK2DcUvmkJ/iDAvdRZO8KTC3rYSazODd7PZ163gkbwCYfdz/0H/xQP6Q1Qb+/cJ5nmwvQW8wOIvC3NZQ6IzUq/vkKGSfQxGjMxvGBGOBZ8scT0HdgwgLZ4yi73iRss1g6X9vDYle9mBFb+Ir4tXLkrNNDctZa8gGax0+4Mstqmz8aMb91KD4+UJvR9GRm1K76+4YRj7NMsWfvPWzSRaEm1Rtskt6yFmpeyjBst1MDd1DFoeRD/AjNxU4439OJIKOVdy3zD2ljkFYbzSLB4bj21blI1mRHCGmDkanNlPPNZDAi9sry55PbKfzBzy+jBSd8b563N/M4zdMmpqe2fjRq4L12VRtnTrpXD9xGsMTvzPRoRl+02vuX4nudE51V30YYS9Dh7r/LVh7B0jJ9L2XYFD0UPRHh+z9f24HWEBJzwy+Kx3Wi2FX3G4knQ3vfZAAlL+cWQaYREc+5dYa59m000WnfJO+YVF2aJNjMP1ExtAWX9kOyJ7BeFo8LPGEk9sTeKHkZQl4REWwYaxx9nLHPd9u49+kH5wUba5tZ+Q9BN7GthcbmJse3vpV5H3eK7XhwqgH4n5kVr2RxjGfmsSCiFcyK5mVjOPfMx2k6PnSDLONeS4+hPS+l3rh/bLTtzt4k19PJvDzQBdgC5AF6AL0AXoAnQBugBdgC5AF6AL0AXoAnQBugBdgC5AF6AL0AXoAnQBugBdgC5AF6AL0AXoAnQBugBdgC5AF6AL0AXoAnQBugBdgC5AF6AL0AXoAnQBugBdgC5AF6AL0AXoAnQBuv9vdIvvZ6jfzjzK8Ou1vxeD18hevmg9r8OM7CHaFfrj5ufaap3CiigizrZeiRDdoz2jnciL0UoH8SpxrS59qhZF5vjJ03q6BtQBmrl+PJO3S5jeFTSm8BElK1+VUUNDsTDMNm5ux8O4B38uRaw3Eb1hs9BeI/XUpcDAt2E6tRRG8z65jQ/z8OIXwfDaMZZQKWP0PINldcfBYn2JSglLpx3D945vK65L8IDJp4Zqfn1MUGKk26QooWwgqr1tJ9fimZKf2D115aqMfnhC4SNOJivQvPOYWMnr0p78KnvF6j9FsQ9vXQ9xX0OSgmdzcpQSjDEq1A1s1k6JSNZ9ywolT3s2FMw2VaREIXspvJADPbqYQHpm0o1lXr8pdTUrIrwiCQ3RSP9yW/EyujhHwMfrcJD9nF5owstqVgcDLHqg/r02niecOISYt5SUqpVzp+8//G9a8eZ3aUV3zwqtW5b9ogmHgDXFJ7MxOPyVgf7QWhTpkwIdC6xbRkM3+FzMXnnV9hKXyvKHD4rDvuTslVWBb3T8K0quIPGRlCIZvXwpVCSWBmrnk9LLoQPv/2E80nppV7C5QH7sitC3mWJ7S6NhQPNz8tHfnI4MHCmtVfWdQpgJAuh0AmZjkMLOhqk9ZJTa9TC9wE2FpSiSfUXixpAaGX0+mPyeWNoWc1PBFjNBcSPaUnNWqK6rY/Bgpt6uEOKa5SSOqCVmtx3yvcbR2YVYU4H/Fvmgs/DBxPCEf69TlpFmtg8MPS3dzEl+ipQgehRImN8buY1Azskv24yEeb1pOOPLr51GVXJgYhvBsd2V8wtLOZlNlk30/tbx/j651ppRzc6YcXbxdleVrbNTVRVsvS0dbvYXP4bBH8IRlb0OfjroXAn8xHMVbhWvCENxmh/APReH/+LkluhWA4oIzlpJ4YbN1mh8paKkL0+1pKhQ8uZ6nFWvZ/WOtw6sDnmumiJMrj9GwCQ518CeMC0/Y4K1Ri1/gk1ty2IzxpYJME02gqqygMqy9h4iklWoEB3nrTxLm9WQOtKZ5Tf1YHaOpJNzH8k0C6nGUEze6dMu5sIOR/8wlVVFIvRcOo9+UWsnylV3cXFFtROlGeu6ZMKxiCALON6I1Ulck4nULtwWWs0Hih/LWdywFN+LGjGxu6ZVwN+tojXjJjlkSQE+riJmvI91nZN3rtGZulzXx6mNQY5vg+crxgdVfj0DXsNy6safcLc6ld79VVQYX3fPzpKAaWPPBbbHbLZ6adW1pCVnRlaNT2hV4wlkLGNI9t/CddtqilpYp9U96FPbSVPVVXliB92gqDxePZ/aos1NrIxXh2AcR9Nh8pjLKU141cT0ZSZLlIVYd6BckXoEFT0wfnIuUMMHU4S2V0sFLA1aX4/UnLyhtDUP1fna2W3d7GP2q80c/QIy31kdtjHhTpLJIREnWEgzwdb0AWEOicPNFE/3Fw39URRLb0Fn0pT1Us+rmHBGOZ6fRAvqVmVuhIRhCzi9ZAXWAWUmD7jNGcc+j0s9TLykr3zeAvAYulihGi5n3emx6EIfqdfRfHnlvvnnMQsJR8zlBF+7gbtjclMU/t7Wgz/Rn6AnOUPP88ueTsedapsKaUigaxTd6VR3WxK34+TYyWibQrhFlw6fz5UT+NQDX6g87BkNsDSybqSAxWZgvWTCp3B97SAEmLjMDzhVRr3wcTrBZVOCflCYK2hetNSp+M+/Q23ycRdpBRZDNU0CNbohqtgfyZ3/6kqHMUoXIAnbcPBAr2id6vZVY+kNU8F5+8y02R4/CYUhG4jUzW/le8NOFwZponH2dyIT3CBDJ6qmNUcLjcynqwlxeCotbF+N8T/aXjC0ZznDrOGAERROd4xqijr3Sp0KhcpLcVDlSpJIU6SQRiCm+RxNnvtwgP6yDNdf/tbgrpyOnE5vfob0JVPB81OOngFrZWKtRuWEZMy0X+Qsz9dW1z3GH4rqUDlCNGsabBIzwT0LLvN+ROCz63VWpSo/kgtd7oEeCD+aeFm0E2mMhkJP68jfx8gYtZKOBu+GorEG3VewRGaFbZlo7pS2kYlvyKxkM5oJytHmM6tmfJZjnt8Xyr7/R48uwPKf9vh6+6f+TbWKGagLhJOkv52HJ3ap5D3cqa7L+su/rsC8x6L179SXidA/0LpDR3ulOcfpTsVluIqZgxPJqrSksPVClfunJFHw6wp3WG1omiKGtwvBG2Vn6AtUjL+rnLFaiBYKKQoZkzeivnm8klxfmSy40CMe3wTxInr8ZrfnXS3Oix31JNQX8RouVcaFXR3ZI9xWT+HwqdlN/1JIbrEE2pmImOiX+xDTVIfGI6fsqL4lh1N9hMkREoXWS2DR9flakvTAoC+TsfGme9PbsZe1/Ew/pYjGymiMJzYTYdq0F5iYp+c5rMGYl1zaOcxkVWTxq5PMwfHXM7Np7xoNBtzEdlfZOR6lrls0BesXmfbPP4BJ5esuVMhw3Fr82I84XYjyeR63VtI37hF2/fCMD82PyKlSpNrRDjF6iRLqp42ZheL+bP0lYXuEm+c8lEG+5nuJ4pengmXA1G9aH/Xqi+wYVy3REPHyoUQnfd1i1jHiT9Z/ZuwuPVMRozqFJ/eG770Mhe5GRE97xD8Zb//z5seJHb1uJkAzUKs00Gh9d5BLDJifjDFSdnvz1U5fCFV0ltyJmnFqVsaJsYQTXm1+yrn+cZOSO/pS640HRWPFf+gQPvLfOThGpuzZQX138j0eUj+5o0PEvfWhT0ntXeiNZbFTJtwRFTuhNKHzfQPDWGtijLIlnS9y8Et1U5SRVFhSkQO2EVZ/FRxAE5whdoyM97yPHYa+i5VO7LbBXaMq4b+6eIJxA0+UX8H4OMVhzd7RZM3XDQH3R5jgpITjpR82S/lN3316E5RalYTKUAoKVjXtUSiFVKp69rG7sfQzXrN6nAhz80fal0d3L3EhNnYUvv8T65T6sjddExWC4LHwuuEnHjQseaPs/LhA9wLypdei1n/0iD7QDSJ8/EvX4a5U/WKePsx4M9p8keP7E9K25eKGuTQMY1F3V/e5PpxA6/e66qvwEHKX2Ge8ofZFhZUU2vPxI3A8ZLrd3gq1ec+ihtDtxHZE0ew5hNBWu3ATcZLKPGr5ApUNznM9yN2mL07gEbdoNdP6h44yU8fJ1CUNh/IXd9fu/IWPQag9u1u7vUkNu2IXR/T4uKlM8tb/+UQwDc14C5m1HBF0yuncTz0MWs+DXpBkjGRmvMO4n55t8DCDGP3GvNRVAsXKp75h/dzJ+mECq/bPNNgDZ9XCJjZ+Sv7jXKewnaXJf93jpsQKHt7z+CKbklcWRo1+varBskSMu+9xxGB5bomIH04x1XoU6/RtpOrRr3uIZ0sr/jrVXfPSdWUbat11S1wjQ2qebTCDgvRfe3eF7qzcgcj+D1BLAwQUAAIACABICmdJy/yDJEoAAABqAAAAGwAAAHVuaXZlcnNhbC91bml2ZXJzYWwucG5nLnhtbLOxr8jNUShLLSrOzM+zVTLUM1Cyt+PlsikoSi3LTC1XqACKAQUhQEmhEsg1QnDLM1NKMmyVLCzNEGIZqZnpGSW2SmbmCIX6QCMBUEsBAgAAFAACAAgASApnSRUOrShkBAAABxEAAB0AAAAAAAAAAQAAAAAAAAAAAHVuaXZlcnNhbC9jb21tb25fbWVzc2FnZXMubG5nUEsBAgAAFAACAAgASApnSUhV4GUpAwAAhgwAACcAAAAAAAAAAQAAAAAAnwQAAHVuaXZlcnNhbC9mbGFzaF9wdWJsaXNoaW5nX3NldHRpbmdzLnhtbFBLAQIAABQAAgAIAEgKZ0lWAZnTqgIAAFUKAAAhAAAAAAAAAAEAAAAAAA0IAAB1bml2ZXJzYWwvZmxhc2hfc2tpbl9zZXR0aW5ncy54bWxQSwECAAAUAAIACABICmdJzYCQx/4CAACXCwAAJgAAAAAAAAABAAAAAAD2CgAAdW5pdmVyc2FsL2h0bWxfcHVibGlzaGluZ19zZXR0aW5ncy54bWxQSwECAAAUAAIACABICmdJgBbqHYsBAAAfBgAAHwAAAAAAAAABAAAAAAA4DgAAdW5pdmVyc2FsL2h0bWxfc2tpbl9zZXR0aW5ncy5qc1BLAQIAABQAAgAIAEgKZ0k9PC/RwQAAAOUBAAAaAAAAAAAAAAEAAAAAAAAQAAB1bml2ZXJzYWwvaTE4bl9wcmVzZXRzLnhtbFBLAQIAABQAAgAIAEgKZ0mw7V1XbgAAAHYAAAAcAAAAAAAAAAEAAAAAAPkQAAB1bml2ZXJzYWwvbG9jYWxfc2V0dGluZ3MueG1sUEsBAgAAFAACAAgARJRXRyO0Tvv7AgAAsAgAABQAAAAAAAAAAQAAAAAAoREAAHVuaXZlcnNhbC9wbGF5ZXIueG1sUEsBAgAAFAACAAgASApnSRep4UFvAQAA+wIAACkAAAAAAAAAAQAAAAAAzhQAAHVuaXZlcnNhbC9za2luX2N1c3RvbWl6YXRpb25fc2V0dGluZ3MueG1sUEsBAgAAFAACAAgASApnSeCOXZifDQAAhEgAABcAAAAAAAAAAAAAAAAAhBYAAHVuaXZlcnNhbC91bml2ZXJzYWwucG5nUEsBAgAAFAACAAgASApnScv8gyRKAAAAagAAABsAAAAAAAAAAQAAAAAAWCQAAHVuaXZlcnNhbC91bml2ZXJzYWwucG5nLnhtbFBLBQYAAAAACwALAEkDAADbJAAAAAA="/>
  <p:tag name="ISPRING_PRESENTATION_TITLE" val="16"/>
  <p:tag name="ISPRING_RESOURCE_PATHS_HASH_PRESENTER" val="f34342147314a45924a7fe641f567e2d42d5a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A218208-AB84-410B-9906-D1F0D427FBF5"/>
  <p:tag name="ISPRINGCLOUDFOLDERID" val="0"/>
  <p:tag name="ISPRINGCLOUDFOLDERPATH" val="Repository"/>
  <p:tag name="ISPRINGONLINEFOLDERID" val="0"/>
  <p:tag name="ISPRINGONLINEFOLDERPATH" val="Content List"/>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KSO_WM_UNIT_PLACING_PICTURE_USER_VIEWPORT" val="{&quot;height&quot;:6075,&quot;width&quot;:10800}"/>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845">
      <a:dk1>
        <a:srgbClr val="262626"/>
      </a:dk1>
      <a:lt1>
        <a:srgbClr val="FFFFFF"/>
      </a:lt1>
      <a:dk2>
        <a:srgbClr val="4067B2"/>
      </a:dk2>
      <a:lt2>
        <a:srgbClr val="94659C"/>
      </a:lt2>
      <a:accent1>
        <a:srgbClr val="94659C"/>
      </a:accent1>
      <a:accent2>
        <a:srgbClr val="4067B2"/>
      </a:accent2>
      <a:accent3>
        <a:srgbClr val="94659C"/>
      </a:accent3>
      <a:accent4>
        <a:srgbClr val="4067B2"/>
      </a:accent4>
      <a:accent5>
        <a:srgbClr val="94659C"/>
      </a:accent5>
      <a:accent6>
        <a:srgbClr val="4067B2"/>
      </a:accent6>
      <a:hlink>
        <a:srgbClr val="21A5FF"/>
      </a:hlink>
      <a:folHlink>
        <a:srgbClr val="4D4D4D"/>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4947</Words>
  <Application>WPS 演示</Application>
  <PresentationFormat>自定义</PresentationFormat>
  <Paragraphs>430</Paragraphs>
  <Slides>26</Slides>
  <Notes>8</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微软雅黑</vt:lpstr>
      <vt:lpstr>MS PGothic</vt:lpstr>
      <vt:lpstr>BrowalliaUPC</vt:lpstr>
      <vt:lpstr>Agency FB</vt:lpstr>
      <vt:lpstr>Trebuchet MS</vt:lpstr>
      <vt:lpstr>Franklin Gothic Book</vt:lpstr>
      <vt:lpstr>Cambria Math</vt:lpstr>
      <vt:lpstr>Franklin Gothic Medium</vt:lpstr>
      <vt:lpstr>Calibri</vt:lpstr>
      <vt:lpstr>Calibri</vt:lpstr>
      <vt:lpstr>Arial Unicode MS</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抖音战狼</cp:lastModifiedBy>
  <cp:revision>93</cp:revision>
  <dcterms:created xsi:type="dcterms:W3CDTF">2015-07-10T10:13:00Z</dcterms:created>
  <dcterms:modified xsi:type="dcterms:W3CDTF">2021-06-27T01:44:06Z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